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8"/>
  </p:notesMasterIdLst>
  <p:handoutMasterIdLst>
    <p:handoutMasterId r:id="rId29"/>
  </p:handoutMasterIdLst>
  <p:sldIdLst>
    <p:sldId id="256" r:id="rId2"/>
    <p:sldId id="262" r:id="rId3"/>
    <p:sldId id="263" r:id="rId4"/>
    <p:sldId id="264" r:id="rId5"/>
    <p:sldId id="265" r:id="rId6"/>
    <p:sldId id="274" r:id="rId7"/>
    <p:sldId id="275" r:id="rId8"/>
    <p:sldId id="268" r:id="rId9"/>
    <p:sldId id="269" r:id="rId10"/>
    <p:sldId id="270" r:id="rId11"/>
    <p:sldId id="267" r:id="rId12"/>
    <p:sldId id="277" r:id="rId13"/>
    <p:sldId id="292" r:id="rId14"/>
    <p:sldId id="271" r:id="rId15"/>
    <p:sldId id="278" r:id="rId16"/>
    <p:sldId id="279" r:id="rId17"/>
    <p:sldId id="281" r:id="rId18"/>
    <p:sldId id="282" r:id="rId19"/>
    <p:sldId id="293" r:id="rId20"/>
    <p:sldId id="284" r:id="rId21"/>
    <p:sldId id="285" r:id="rId22"/>
    <p:sldId id="286" r:id="rId23"/>
    <p:sldId id="287" r:id="rId24"/>
    <p:sldId id="288" r:id="rId25"/>
    <p:sldId id="290" r:id="rId26"/>
    <p:sldId id="291" r:id="rId27"/>
  </p:sldIdLst>
  <p:sldSz cx="9144000" cy="6858000" type="screen4x3"/>
  <p:notesSz cx="6858000" cy="9144000"/>
  <p:defaultTextStyle>
    <a:defPPr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06">
          <p15:clr>
            <a:srgbClr val="A4A3A4"/>
          </p15:clr>
        </p15:guide>
        <p15:guide id="2" pos="45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34979"/>
    <a:srgbClr val="003257"/>
    <a:srgbClr val="00305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essuno stile, griglia tabel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658" autoAdjust="0"/>
    <p:restoredTop sz="74583" autoAdjust="0"/>
  </p:normalViewPr>
  <p:slideViewPr>
    <p:cSldViewPr snapToGrid="0" snapToObjects="1">
      <p:cViewPr varScale="1">
        <p:scale>
          <a:sx n="58" d="100"/>
          <a:sy n="58" d="100"/>
        </p:scale>
        <p:origin x="2400" y="43"/>
      </p:cViewPr>
      <p:guideLst>
        <p:guide orient="horz" pos="1806"/>
        <p:guide pos="45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BF3CCC-77DD-F84F-A249-CA3C5045A043}" type="datetime1">
              <a:rPr lang="it-IT" smtClean="0"/>
              <a:pPr/>
              <a:t>09/01/2024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CFBF69-E6D8-384B-B1CC-31CC9EB4A4AC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91485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692227-D6DC-FD45-9507-DB2BAD58473C}" type="datetime1">
              <a:rPr lang="it-IT" smtClean="0"/>
              <a:pPr/>
              <a:t>09/01/2024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986711-015B-0142-88C4-65D50E44FA77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6209625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86711-015B-0142-88C4-65D50E44FA77}" type="slidenum">
              <a:rPr lang="it-IT" smtClean="0"/>
              <a:pPr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57786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86711-015B-0142-88C4-65D50E44FA77}" type="slidenum">
              <a:rPr lang="it-IT" smtClean="0"/>
              <a:pPr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621977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86711-015B-0142-88C4-65D50E44FA77}" type="slidenum">
              <a:rPr lang="it-IT" smtClean="0"/>
              <a:pPr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134929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86711-015B-0142-88C4-65D50E44FA77}" type="slidenum">
              <a:rPr lang="it-IT" smtClean="0"/>
              <a:pPr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777433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u="sng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86711-015B-0142-88C4-65D50E44FA77}" type="slidenum">
              <a:rPr lang="it-IT" smtClean="0"/>
              <a:pPr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662675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86711-015B-0142-88C4-65D50E44FA77}" type="slidenum">
              <a:rPr lang="it-IT" smtClean="0"/>
              <a:pPr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553749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86711-015B-0142-88C4-65D50E44FA77}" type="slidenum">
              <a:rPr lang="it-IT" smtClean="0"/>
              <a:pPr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613140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86711-015B-0142-88C4-65D50E44FA77}" type="slidenum">
              <a:rPr lang="it-IT" smtClean="0"/>
              <a:pPr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003440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86711-015B-0142-88C4-65D50E44FA77}" type="slidenum">
              <a:rPr lang="it-IT" smtClean="0"/>
              <a:pPr/>
              <a:t>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614811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86711-015B-0142-88C4-65D50E44FA77}" type="slidenum">
              <a:rPr lang="it-IT" smtClean="0"/>
              <a:pPr/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810410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u="sng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86711-015B-0142-88C4-65D50E44FA77}" type="slidenum">
              <a:rPr lang="it-IT" smtClean="0"/>
              <a:pPr/>
              <a:t>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883906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note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it-IT" u="sng" dirty="0"/>
              </a:p>
            </p:txBody>
          </p:sp>
        </mc:Choice>
        <mc:Fallback xmlns="">
          <p:sp>
            <p:nvSpPr>
              <p:cNvPr id="3" name="Segnaposto note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it-IT" dirty="0"/>
                  <a:t>Matematicamente, l’algoritmo K-</a:t>
                </a:r>
                <a:r>
                  <a:rPr lang="it-IT" dirty="0" err="1"/>
                  <a:t>Means</a:t>
                </a:r>
                <a:r>
                  <a:rPr lang="it-IT" dirty="0"/>
                  <a:t> suddivide un dataset di </a:t>
                </a:r>
                <a:r>
                  <a:rPr lang="it-IT" i="0" dirty="0">
                    <a:latin typeface="Cambria Math" panose="02040503050406030204" pitchFamily="18" charset="0"/>
                  </a:rPr>
                  <a:t>𝑁</a:t>
                </a:r>
                <a:r>
                  <a:rPr lang="it-IT" dirty="0"/>
                  <a:t> dati in input </a:t>
                </a:r>
                <a:r>
                  <a:rPr lang="it-IT" b="0" i="0" dirty="0">
                    <a:latin typeface="Cambria Math" panose="02040503050406030204" pitchFamily="18" charset="0"/>
                  </a:rPr>
                  <a:t>𝑥_1,…,𝑥_𝑁</a:t>
                </a:r>
                <a:r>
                  <a:rPr lang="it-IT" dirty="0"/>
                  <a:t> in </a:t>
                </a:r>
                <a:r>
                  <a:rPr lang="it-IT" i="0" dirty="0">
                    <a:latin typeface="Cambria Math" panose="02040503050406030204" pitchFamily="18" charset="0"/>
                  </a:rPr>
                  <a:t>𝐾</a:t>
                </a:r>
                <a:r>
                  <a:rPr lang="it-IT" dirty="0"/>
                  <a:t> cluster </a:t>
                </a:r>
                <a:r>
                  <a:rPr lang="it-IT" b="0" i="0" dirty="0">
                    <a:latin typeface="Cambria Math" panose="02040503050406030204" pitchFamily="18" charset="0"/>
                  </a:rPr>
                  <a:t>𝐶_1,…,𝐶_𝐾</a:t>
                </a:r>
                <a:r>
                  <a:rPr lang="it-IT" dirty="0"/>
                  <a:t> disgiunti (cioè ogni punto viene</a:t>
                </a:r>
                <a:r>
                  <a:rPr lang="it-IT" baseline="0" dirty="0"/>
                  <a:t> assegnato ad uno ed un solo cluster e quindi l’intersezione tra due qualsiasi cluster </a:t>
                </a:r>
                <a:r>
                  <a:rPr lang="it-IT" b="0" i="0" baseline="0">
                    <a:latin typeface="Cambria Math" panose="02040503050406030204" pitchFamily="18" charset="0"/>
                  </a:rPr>
                  <a:t>𝑖</a:t>
                </a:r>
                <a:r>
                  <a:rPr lang="it-IT" dirty="0"/>
                  <a:t> e </a:t>
                </a:r>
                <a:r>
                  <a:rPr lang="it-IT" b="0" i="0">
                    <a:latin typeface="Cambria Math" panose="02040503050406030204" pitchFamily="18" charset="0"/>
                  </a:rPr>
                  <a:t>𝑗</a:t>
                </a:r>
                <a:r>
                  <a:rPr lang="it-IT" dirty="0"/>
                  <a:t> diversi deve essere vuota), dove ogni</a:t>
                </a:r>
                <a:r>
                  <a:rPr lang="it-IT" baseline="0" dirty="0"/>
                  <a:t> cluster viene</a:t>
                </a:r>
                <a:r>
                  <a:rPr lang="it-IT" dirty="0"/>
                  <a:t> descritto da un</a:t>
                </a:r>
                <a:r>
                  <a:rPr lang="it-IT" baseline="0" dirty="0"/>
                  <a:t> </a:t>
                </a:r>
                <a:r>
                  <a:rPr lang="it-IT" baseline="0" dirty="0" err="1"/>
                  <a:t>centroide</a:t>
                </a:r>
                <a:r>
                  <a:rPr lang="it-IT" baseline="0" dirty="0"/>
                  <a:t> </a:t>
                </a:r>
                <a:r>
                  <a:rPr lang="en-US" sz="120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𝜇_</a:t>
                </a:r>
                <a:r>
                  <a:rPr lang="it-IT" sz="1200" b="0" i="0">
                    <a:latin typeface="Cambria Math" panose="02040503050406030204" pitchFamily="18" charset="0"/>
                  </a:rPr>
                  <a:t>𝑘=1/|</a:t>
                </a:r>
                <a:r>
                  <a:rPr lang="it-IT" sz="120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𝒞</a:t>
                </a:r>
                <a:r>
                  <a:rPr lang="en-US" sz="120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_</a:t>
                </a:r>
                <a:r>
                  <a:rPr lang="it-IT" sz="1200" b="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𝑘 |  ∑8_(</a:t>
                </a:r>
                <a:r>
                  <a:rPr lang="it-IT" sz="1200" b="0" i="0">
                    <a:latin typeface="Cambria Math" panose="02040503050406030204" pitchFamily="18" charset="0"/>
                  </a:rPr>
                  <a:t>𝑥</a:t>
                </a:r>
                <a:r>
                  <a:rPr lang="it-IT" sz="1200" b="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𝜖</a:t>
                </a:r>
                <a:r>
                  <a:rPr lang="it-IT" sz="120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𝒞</a:t>
                </a:r>
                <a:r>
                  <a:rPr lang="en-US" sz="120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_</a:t>
                </a:r>
                <a:r>
                  <a:rPr lang="it-IT" sz="120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𝑘</a:t>
                </a:r>
                <a:r>
                  <a:rPr lang="it-IT" sz="1200" b="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)▒𝑥</a:t>
                </a:r>
                <a:r>
                  <a:rPr lang="it-IT" dirty="0"/>
                  <a:t> che rappresenta</a:t>
                </a:r>
                <a:r>
                  <a:rPr lang="it-IT" baseline="0" dirty="0"/>
                  <a:t> la media dei punti assegnata al cluster.</a:t>
                </a:r>
              </a:p>
              <a:p>
                <a:r>
                  <a:rPr lang="it-IT" baseline="0" dirty="0"/>
                  <a:t>Quindi, l’obiettivo dell’algoritmo di K-</a:t>
                </a:r>
                <a:r>
                  <a:rPr lang="it-IT" baseline="0" dirty="0" err="1"/>
                  <a:t>Means</a:t>
                </a:r>
                <a:r>
                  <a:rPr lang="it-IT" baseline="0" dirty="0"/>
                  <a:t> è quello di minimizzare la somma quadratica intra-cluster (ovvero minimizzare la distanza tra i punti assegnati ad un cluster). Questa metrica è chiamata </a:t>
                </a:r>
                <a:r>
                  <a:rPr lang="it-IT" baseline="0" dirty="0" err="1"/>
                  <a:t>interzia</a:t>
                </a:r>
                <a:r>
                  <a:rPr lang="it-IT" baseline="0" dirty="0"/>
                  <a:t>.</a:t>
                </a:r>
                <a:endParaRPr lang="it-IT" dirty="0"/>
              </a:p>
            </p:txBody>
          </p:sp>
        </mc:Fallback>
      </mc:AlternateContent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86711-015B-0142-88C4-65D50E44FA77}" type="slidenum">
              <a:rPr lang="it-IT" smtClean="0"/>
              <a:pPr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5059053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86711-015B-0142-88C4-65D50E44FA77}" type="slidenum">
              <a:rPr lang="it-IT" smtClean="0"/>
              <a:pPr/>
              <a:t>21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5076238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86711-015B-0142-88C4-65D50E44FA77}" type="slidenum">
              <a:rPr lang="it-IT" smtClean="0"/>
              <a:pPr/>
              <a:t>22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6145933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86711-015B-0142-88C4-65D50E44FA77}" type="slidenum">
              <a:rPr lang="it-IT" smtClean="0"/>
              <a:pPr/>
              <a:t>23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4821999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86711-015B-0142-88C4-65D50E44FA77}" type="slidenum">
              <a:rPr lang="it-IT" smtClean="0"/>
              <a:pPr/>
              <a:t>24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2277493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86711-015B-0142-88C4-65D50E44FA77}" type="slidenum">
              <a:rPr lang="it-IT" smtClean="0"/>
              <a:pPr/>
              <a:t>25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0525599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86711-015B-0142-88C4-65D50E44FA77}" type="slidenum">
              <a:rPr lang="it-IT" smtClean="0"/>
              <a:pPr/>
              <a:t>26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582304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86711-015B-0142-88C4-65D50E44FA77}" type="slidenum">
              <a:rPr lang="it-IT" smtClean="0"/>
              <a:pPr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693753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86711-015B-0142-88C4-65D50E44FA77}" type="slidenum">
              <a:rPr lang="it-IT" smtClean="0"/>
              <a:pPr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75909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86711-015B-0142-88C4-65D50E44FA77}" type="slidenum">
              <a:rPr lang="it-IT" smtClean="0"/>
              <a:pPr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488593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86711-015B-0142-88C4-65D50E44FA77}" type="slidenum">
              <a:rPr lang="it-IT" smtClean="0"/>
              <a:pPr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38030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86711-015B-0142-88C4-65D50E44FA77}" type="slidenum">
              <a:rPr lang="it-IT" smtClean="0"/>
              <a:pPr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482909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86711-015B-0142-88C4-65D50E44FA77}" type="slidenum">
              <a:rPr lang="it-IT" smtClean="0"/>
              <a:pPr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103548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86711-015B-0142-88C4-65D50E44FA77}" type="slidenum">
              <a:rPr lang="it-IT" smtClean="0"/>
              <a:pPr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103295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BF249-6BAC-CD40-AAE9-334F110649E5}" type="datetimeFigureOut">
              <a:rPr lang="it-IT" smtClean="0"/>
              <a:pPr/>
              <a:t>09/01/2024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8520A-26EA-DE4B-B141-4532FC98FF0E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972405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BF249-6BAC-CD40-AAE9-334F110649E5}" type="datetimeFigureOut">
              <a:rPr lang="it-IT" smtClean="0"/>
              <a:pPr/>
              <a:t>09/01/2024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8520A-26EA-DE4B-B141-4532FC98FF0E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585632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BF249-6BAC-CD40-AAE9-334F110649E5}" type="datetimeFigureOut">
              <a:rPr lang="it-IT" smtClean="0"/>
              <a:pPr/>
              <a:t>09/01/2024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8520A-26EA-DE4B-B141-4532FC98FF0E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817748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BF249-6BAC-CD40-AAE9-334F110649E5}" type="datetimeFigureOut">
              <a:rPr lang="it-IT" smtClean="0"/>
              <a:pPr/>
              <a:t>09/01/2024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8520A-26EA-DE4B-B141-4532FC98FF0E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558080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BF249-6BAC-CD40-AAE9-334F110649E5}" type="datetimeFigureOut">
              <a:rPr lang="it-IT" smtClean="0"/>
              <a:pPr/>
              <a:t>09/01/2024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8520A-26EA-DE4B-B141-4532FC98FF0E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383749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BF249-6BAC-CD40-AAE9-334F110649E5}" type="datetimeFigureOut">
              <a:rPr lang="it-IT" smtClean="0"/>
              <a:pPr/>
              <a:t>09/01/2024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8520A-26EA-DE4B-B141-4532FC98FF0E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033819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BF249-6BAC-CD40-AAE9-334F110649E5}" type="datetimeFigureOut">
              <a:rPr lang="it-IT" smtClean="0"/>
              <a:pPr/>
              <a:t>09/01/2024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8520A-26EA-DE4B-B141-4532FC98FF0E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696354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BF249-6BAC-CD40-AAE9-334F110649E5}" type="datetimeFigureOut">
              <a:rPr lang="it-IT" smtClean="0"/>
              <a:pPr/>
              <a:t>09/01/2024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8520A-26EA-DE4B-B141-4532FC98FF0E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360060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BF249-6BAC-CD40-AAE9-334F110649E5}" type="datetimeFigureOut">
              <a:rPr lang="it-IT" smtClean="0"/>
              <a:pPr/>
              <a:t>09/01/2024</a:t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8520A-26EA-DE4B-B141-4532FC98FF0E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963217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stile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BF249-6BAC-CD40-AAE9-334F110649E5}" type="datetimeFigureOut">
              <a:rPr lang="it-IT" smtClean="0"/>
              <a:pPr/>
              <a:t>09/01/2024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8520A-26EA-DE4B-B141-4532FC98FF0E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48905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stile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BF249-6BAC-CD40-AAE9-334F110649E5}" type="datetimeFigureOut">
              <a:rPr lang="it-IT" smtClean="0"/>
              <a:pPr/>
              <a:t>09/01/2024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8520A-26EA-DE4B-B141-4532FC98FF0E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496430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8BF249-6BAC-CD40-AAE9-334F110649E5}" type="datetimeFigureOut">
              <a:rPr lang="it-IT" smtClean="0"/>
              <a:pPr/>
              <a:t>09/01/2024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B8520A-26EA-DE4B-B141-4532FC98FF0E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379158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4" Type="http://schemas.openxmlformats.org/officeDocument/2006/relationships/hyperlink" Target="mailto:davide.delbimbo@edu.unifi.it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1.gif"/><Relationship Id="rId4" Type="http://schemas.openxmlformats.org/officeDocument/2006/relationships/image" Target="../media/image10.gi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3.emf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320" y="-10160"/>
            <a:ext cx="9174152" cy="6858000"/>
          </a:xfrm>
          <a:prstGeom prst="rect">
            <a:avLst/>
          </a:prstGeom>
        </p:spPr>
      </p:pic>
      <p:pic>
        <p:nvPicPr>
          <p:cNvPr id="9" name="Immagin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8930" y="6352842"/>
            <a:ext cx="2545261" cy="522390"/>
          </a:xfrm>
          <a:prstGeom prst="rect">
            <a:avLst/>
          </a:prstGeom>
        </p:spPr>
      </p:pic>
      <p:sp>
        <p:nvSpPr>
          <p:cNvPr id="8" name="CasellaDiTesto 7"/>
          <p:cNvSpPr txBox="1"/>
          <p:nvPr/>
        </p:nvSpPr>
        <p:spPr>
          <a:xfrm>
            <a:off x="4251960" y="2932536"/>
            <a:ext cx="42925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 err="1"/>
              <a:t>Parallel</a:t>
            </a:r>
            <a:r>
              <a:rPr lang="it-IT" dirty="0"/>
              <a:t> Computing</a:t>
            </a:r>
          </a:p>
          <a:p>
            <a:pPr algn="r"/>
            <a:r>
              <a:rPr lang="it-IT" dirty="0"/>
              <a:t>(Mid-Term </a:t>
            </a:r>
            <a:r>
              <a:rPr lang="it-IT" dirty="0" err="1"/>
              <a:t>Assignment</a:t>
            </a:r>
            <a:r>
              <a:rPr lang="it-IT" dirty="0"/>
              <a:t>) </a:t>
            </a:r>
          </a:p>
        </p:txBody>
      </p:sp>
      <p:sp>
        <p:nvSpPr>
          <p:cNvPr id="11" name="CasellaDiTesto 10"/>
          <p:cNvSpPr txBox="1"/>
          <p:nvPr/>
        </p:nvSpPr>
        <p:spPr>
          <a:xfrm>
            <a:off x="5577038" y="4590468"/>
            <a:ext cx="296747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sz="1600" b="1" dirty="0">
                <a:latin typeface=""/>
              </a:rPr>
              <a:t>Davide Del Bimbo</a:t>
            </a:r>
          </a:p>
          <a:p>
            <a:pPr algn="r"/>
            <a:r>
              <a:rPr lang="it-IT" sz="1400" dirty="0">
                <a:latin typeface="Consolas" panose="020B0609020204030204" pitchFamily="49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davide.delbimbo@edu.unifi.it</a:t>
            </a:r>
            <a:endParaRPr lang="it-IT" sz="1400" dirty="0">
              <a:latin typeface="Consolas" panose="020B0609020204030204" pitchFamily="49" charset="0"/>
            </a:endParaRPr>
          </a:p>
        </p:txBody>
      </p:sp>
      <p:sp>
        <p:nvSpPr>
          <p:cNvPr id="13" name="CasellaDiTesto 12"/>
          <p:cNvSpPr txBox="1"/>
          <p:nvPr/>
        </p:nvSpPr>
        <p:spPr>
          <a:xfrm>
            <a:off x="6713897" y="6479443"/>
            <a:ext cx="11953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sz="16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"/>
              </a:rPr>
              <a:t>11/01/2024</a:t>
            </a:r>
            <a:endParaRPr lang="it-IT" sz="16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"/>
            </a:endParaRPr>
          </a:p>
        </p:txBody>
      </p:sp>
      <p:sp>
        <p:nvSpPr>
          <p:cNvPr id="15" name="CasellaDiTesto 14"/>
          <p:cNvSpPr txBox="1"/>
          <p:nvPr/>
        </p:nvSpPr>
        <p:spPr>
          <a:xfrm>
            <a:off x="4132793" y="1855318"/>
            <a:ext cx="441172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3200" b="1" dirty="0">
                <a:solidFill>
                  <a:schemeClr val="accent1">
                    <a:lumMod val="75000"/>
                  </a:schemeClr>
                </a:solidFill>
                <a:latin typeface=""/>
              </a:rPr>
              <a:t>K-</a:t>
            </a:r>
            <a:r>
              <a:rPr lang="it-IT" sz="3200" b="1" dirty="0" err="1">
                <a:solidFill>
                  <a:schemeClr val="accent1">
                    <a:lumMod val="75000"/>
                  </a:schemeClr>
                </a:solidFill>
                <a:latin typeface=""/>
              </a:rPr>
              <a:t>Means</a:t>
            </a:r>
            <a:r>
              <a:rPr lang="it-IT" sz="3200" b="1" dirty="0">
                <a:solidFill>
                  <a:schemeClr val="accent1">
                    <a:lumMod val="75000"/>
                  </a:schemeClr>
                </a:solidFill>
                <a:latin typeface=""/>
              </a:rPr>
              <a:t> Clustering with Open-MP</a:t>
            </a:r>
          </a:p>
        </p:txBody>
      </p:sp>
    </p:spTree>
    <p:extLst>
      <p:ext uri="{BB962C8B-B14F-4D97-AF65-F5344CB8AC3E}">
        <p14:creationId xmlns:p14="http://schemas.microsoft.com/office/powerpoint/2010/main" val="33117144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7145"/>
            <a:ext cx="9170670" cy="6875145"/>
          </a:xfrm>
          <a:prstGeom prst="rect">
            <a:avLst/>
          </a:prstGeom>
        </p:spPr>
      </p:pic>
      <p:sp>
        <p:nvSpPr>
          <p:cNvPr id="12" name="Rettangolo 11"/>
          <p:cNvSpPr/>
          <p:nvPr/>
        </p:nvSpPr>
        <p:spPr>
          <a:xfrm>
            <a:off x="8255000" y="6366466"/>
            <a:ext cx="280763" cy="501650"/>
          </a:xfrm>
          <a:prstGeom prst="rect">
            <a:avLst/>
          </a:prstGeom>
          <a:solidFill>
            <a:srgbClr val="00305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003257"/>
              </a:solidFill>
            </a:endParaRPr>
          </a:p>
        </p:txBody>
      </p:sp>
      <p:sp>
        <p:nvSpPr>
          <p:cNvPr id="11" name="Segnaposto numero diapositiva 10"/>
          <p:cNvSpPr>
            <a:spLocks noGrp="1"/>
          </p:cNvSpPr>
          <p:nvPr>
            <p:ph type="sldNum" sz="quarter" idx="12"/>
          </p:nvPr>
        </p:nvSpPr>
        <p:spPr>
          <a:xfrm>
            <a:off x="6402163" y="6356350"/>
            <a:ext cx="2133600" cy="365125"/>
          </a:xfrm>
        </p:spPr>
        <p:txBody>
          <a:bodyPr/>
          <a:lstStyle/>
          <a:p>
            <a:r>
              <a:rPr lang="it-IT" b="1" dirty="0">
                <a:solidFill>
                  <a:schemeClr val="bg1"/>
                </a:solidFill>
                <a:latin typeface="Arial"/>
                <a:cs typeface="Arial"/>
              </a:rPr>
              <a:t>8</a:t>
            </a:r>
          </a:p>
        </p:txBody>
      </p:sp>
      <p:sp>
        <p:nvSpPr>
          <p:cNvPr id="10" name="CasellaDiTesto 9"/>
          <p:cNvSpPr txBox="1"/>
          <p:nvPr/>
        </p:nvSpPr>
        <p:spPr>
          <a:xfrm>
            <a:off x="6864465" y="136525"/>
            <a:ext cx="18293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sz="800" b="1" dirty="0">
                <a:solidFill>
                  <a:schemeClr val="bg1"/>
                </a:solidFill>
                <a:latin typeface="Arial"/>
                <a:cs typeface="Arial"/>
              </a:rPr>
              <a:t>K-</a:t>
            </a:r>
            <a:r>
              <a:rPr lang="it-IT" sz="800" b="1" dirty="0" err="1">
                <a:solidFill>
                  <a:schemeClr val="bg1"/>
                </a:solidFill>
                <a:latin typeface="Arial"/>
                <a:cs typeface="Arial"/>
              </a:rPr>
              <a:t>Means</a:t>
            </a:r>
            <a:r>
              <a:rPr lang="it-IT" sz="800" b="1" dirty="0">
                <a:solidFill>
                  <a:schemeClr val="bg1"/>
                </a:solidFill>
                <a:latin typeface="Arial"/>
                <a:cs typeface="Arial"/>
              </a:rPr>
              <a:t> Clustering with </a:t>
            </a:r>
            <a:r>
              <a:rPr lang="it-IT" sz="800" b="1" dirty="0" err="1">
                <a:solidFill>
                  <a:schemeClr val="bg1"/>
                </a:solidFill>
                <a:latin typeface="Arial"/>
                <a:cs typeface="Arial"/>
              </a:rPr>
              <a:t>OpenMP</a:t>
            </a:r>
            <a:endParaRPr lang="it-IT" sz="800" b="1" dirty="0">
              <a:solidFill>
                <a:schemeClr val="bg1"/>
              </a:solidFill>
              <a:latin typeface="Arial"/>
              <a:cs typeface="Arial"/>
            </a:endParaRPr>
          </a:p>
          <a:p>
            <a:pPr algn="r"/>
            <a:r>
              <a:rPr lang="it-IT" sz="800" dirty="0" err="1">
                <a:solidFill>
                  <a:schemeClr val="bg1"/>
                </a:solidFill>
                <a:latin typeface="Arial"/>
                <a:cs typeface="Arial"/>
              </a:rPr>
              <a:t>Sequential</a:t>
            </a:r>
            <a:r>
              <a:rPr lang="it-IT" sz="80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it-IT" sz="800" dirty="0" err="1">
                <a:solidFill>
                  <a:schemeClr val="bg1"/>
                </a:solidFill>
                <a:latin typeface="Arial"/>
                <a:cs typeface="Arial"/>
              </a:rPr>
              <a:t>implementation</a:t>
            </a:r>
            <a:endParaRPr lang="it-IT" sz="8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F6AEE676-3A4D-4A17-9EAD-D9B9056045DE}"/>
              </a:ext>
            </a:extLst>
          </p:cNvPr>
          <p:cNvSpPr txBox="1"/>
          <p:nvPr/>
        </p:nvSpPr>
        <p:spPr>
          <a:xfrm>
            <a:off x="555366" y="1536174"/>
            <a:ext cx="805993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b="0" i="0" dirty="0" err="1">
                <a:effectLst/>
                <a:latin typeface="Consolas" panose="020B0609020204030204" pitchFamily="49" charset="0"/>
              </a:rPr>
              <a:t>KMeans</a:t>
            </a:r>
            <a:r>
              <a:rPr lang="en-US" sz="2000" b="0" i="0" dirty="0">
                <a:effectLst/>
              </a:rPr>
              <a:t>: class representing K-Means algorithm.</a:t>
            </a:r>
          </a:p>
          <a:p>
            <a:pPr marL="914400" lvl="1" indent="-457200"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en-US" sz="2000" dirty="0"/>
              <a:t>Instantiates </a:t>
            </a:r>
            <a:r>
              <a:rPr lang="en-US" sz="2000" dirty="0">
                <a:latin typeface="Consolas" panose="020B0609020204030204" pitchFamily="49" charset="0"/>
              </a:rPr>
              <a:t>N</a:t>
            </a:r>
            <a:r>
              <a:rPr lang="en-US" sz="2000" dirty="0"/>
              <a:t> data points randomly or from an input dataset.</a:t>
            </a:r>
          </a:p>
          <a:p>
            <a:pPr marL="914400" lvl="1" indent="-457200"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en-US" sz="2000" b="0" i="0" dirty="0">
                <a:effectLst/>
              </a:rPr>
              <a:t>Instantiates K clusters from distinct random data points.</a:t>
            </a:r>
          </a:p>
          <a:p>
            <a:pPr marL="914400" lvl="1" indent="-457200"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en-US" sz="2000" dirty="0"/>
              <a:t>Runs </a:t>
            </a:r>
            <a:r>
              <a:rPr lang="en-US" sz="2000" dirty="0" err="1">
                <a:latin typeface="Consolas" panose="020B0609020204030204" pitchFamily="49" charset="0"/>
              </a:rPr>
              <a:t>KMeansIteration</a:t>
            </a:r>
            <a:r>
              <a:rPr lang="en-US" sz="2000" dirty="0"/>
              <a:t> method until the convergence criterion is met.</a:t>
            </a:r>
          </a:p>
          <a:p>
            <a:pPr marL="914400" lvl="1" indent="-457200"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en-US" sz="2000" b="0" i="0" dirty="0">
                <a:effectLst/>
              </a:rPr>
              <a:t>Provides a results plotting and a GIF animation of the execution.</a:t>
            </a:r>
          </a:p>
          <a:p>
            <a:pPr marL="914400" lvl="1" indent="-457200"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en-US" sz="2000" dirty="0"/>
              <a:t>Saves the execution time of results to a file.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 err="1">
                <a:latin typeface="Consolas" panose="020B0609020204030204" pitchFamily="49" charset="0"/>
              </a:rPr>
              <a:t>KMeansIteration</a:t>
            </a:r>
            <a:r>
              <a:rPr lang="en-US" sz="2000" b="0" i="0" dirty="0">
                <a:effectLst/>
              </a:rPr>
              <a:t>: method r</a:t>
            </a:r>
            <a:r>
              <a:rPr lang="it-IT" sz="2000" b="0" i="0" u="none" strike="noStrike" baseline="0" dirty="0" err="1"/>
              <a:t>epresenting</a:t>
            </a:r>
            <a:r>
              <a:rPr lang="it-IT" sz="2000" b="0" i="0" u="none" strike="noStrike" baseline="0" dirty="0"/>
              <a:t> a single </a:t>
            </a:r>
            <a:r>
              <a:rPr lang="it-IT" sz="2000" b="0" i="0" u="none" strike="noStrike" baseline="0" dirty="0" err="1"/>
              <a:t>iteration</a:t>
            </a:r>
            <a:r>
              <a:rPr lang="it-IT" sz="2000" b="0" i="0" u="none" strike="noStrike" baseline="0" dirty="0"/>
              <a:t> of K-</a:t>
            </a:r>
            <a:r>
              <a:rPr lang="it-IT" sz="2000" b="0" i="0" u="none" strike="noStrike" baseline="0" dirty="0" err="1"/>
              <a:t>Means</a:t>
            </a:r>
            <a:r>
              <a:rPr lang="it-IT" sz="2000" b="0" i="0" u="none" strike="noStrike" baseline="0" dirty="0"/>
              <a:t> </a:t>
            </a:r>
            <a:r>
              <a:rPr lang="it-IT" sz="2000" b="0" i="0" u="none" strike="noStrike" baseline="0" dirty="0" err="1"/>
              <a:t>algorithm</a:t>
            </a:r>
            <a:r>
              <a:rPr lang="it-IT" sz="2000" b="0" i="0" u="none" strike="noStrike" baseline="0" dirty="0"/>
              <a:t>.</a:t>
            </a:r>
            <a:endParaRPr lang="en-US" sz="2000" b="0" i="0" u="none" strike="noStrike" baseline="0" dirty="0"/>
          </a:p>
        </p:txBody>
      </p:sp>
    </p:spTree>
    <p:extLst>
      <p:ext uri="{BB962C8B-B14F-4D97-AF65-F5344CB8AC3E}">
        <p14:creationId xmlns:p14="http://schemas.microsoft.com/office/powerpoint/2010/main" val="29798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7145"/>
            <a:ext cx="9170670" cy="6875145"/>
          </a:xfrm>
          <a:prstGeom prst="rect">
            <a:avLst/>
          </a:prstGeom>
        </p:spPr>
      </p:pic>
      <p:sp>
        <p:nvSpPr>
          <p:cNvPr id="12" name="Rettangolo 11"/>
          <p:cNvSpPr/>
          <p:nvPr/>
        </p:nvSpPr>
        <p:spPr>
          <a:xfrm>
            <a:off x="8255000" y="6366466"/>
            <a:ext cx="280763" cy="501650"/>
          </a:xfrm>
          <a:prstGeom prst="rect">
            <a:avLst/>
          </a:prstGeom>
          <a:solidFill>
            <a:srgbClr val="00305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003257"/>
              </a:solidFill>
            </a:endParaRPr>
          </a:p>
        </p:txBody>
      </p:sp>
      <p:sp>
        <p:nvSpPr>
          <p:cNvPr id="11" name="Segnaposto numero diapositiva 10"/>
          <p:cNvSpPr>
            <a:spLocks noGrp="1"/>
          </p:cNvSpPr>
          <p:nvPr>
            <p:ph type="sldNum" sz="quarter" idx="12"/>
          </p:nvPr>
        </p:nvSpPr>
        <p:spPr>
          <a:xfrm>
            <a:off x="6402163" y="6356350"/>
            <a:ext cx="2133600" cy="365125"/>
          </a:xfrm>
        </p:spPr>
        <p:txBody>
          <a:bodyPr/>
          <a:lstStyle/>
          <a:p>
            <a:r>
              <a:rPr lang="it-IT" b="1" dirty="0">
                <a:solidFill>
                  <a:schemeClr val="bg1"/>
                </a:solidFill>
                <a:latin typeface="Arial"/>
                <a:cs typeface="Arial"/>
              </a:rPr>
              <a:t>9</a:t>
            </a:r>
          </a:p>
        </p:txBody>
      </p:sp>
      <p:sp>
        <p:nvSpPr>
          <p:cNvPr id="10" name="CasellaDiTesto 9"/>
          <p:cNvSpPr txBox="1"/>
          <p:nvPr/>
        </p:nvSpPr>
        <p:spPr>
          <a:xfrm>
            <a:off x="6864465" y="136525"/>
            <a:ext cx="18293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sz="800" b="1" dirty="0">
                <a:solidFill>
                  <a:schemeClr val="bg1"/>
                </a:solidFill>
                <a:latin typeface="Arial"/>
                <a:cs typeface="Arial"/>
              </a:rPr>
              <a:t>K-</a:t>
            </a:r>
            <a:r>
              <a:rPr lang="it-IT" sz="800" b="1" dirty="0" err="1">
                <a:solidFill>
                  <a:schemeClr val="bg1"/>
                </a:solidFill>
                <a:latin typeface="Arial"/>
                <a:cs typeface="Arial"/>
              </a:rPr>
              <a:t>Means</a:t>
            </a:r>
            <a:r>
              <a:rPr lang="it-IT" sz="800" b="1" dirty="0">
                <a:solidFill>
                  <a:schemeClr val="bg1"/>
                </a:solidFill>
                <a:latin typeface="Arial"/>
                <a:cs typeface="Arial"/>
              </a:rPr>
              <a:t> Clustering with </a:t>
            </a:r>
            <a:r>
              <a:rPr lang="it-IT" sz="800" b="1" dirty="0" err="1">
                <a:solidFill>
                  <a:schemeClr val="bg1"/>
                </a:solidFill>
                <a:latin typeface="Arial"/>
                <a:cs typeface="Arial"/>
              </a:rPr>
              <a:t>OpenMP</a:t>
            </a:r>
            <a:endParaRPr lang="it-IT" sz="800" b="1" dirty="0">
              <a:solidFill>
                <a:schemeClr val="bg1"/>
              </a:solidFill>
              <a:latin typeface="Arial"/>
              <a:cs typeface="Arial"/>
            </a:endParaRPr>
          </a:p>
          <a:p>
            <a:pPr algn="r"/>
            <a:r>
              <a:rPr lang="it-IT" sz="800" dirty="0" err="1">
                <a:solidFill>
                  <a:schemeClr val="bg1"/>
                </a:solidFill>
                <a:latin typeface="Arial"/>
                <a:cs typeface="Arial"/>
              </a:rPr>
              <a:t>Sequential</a:t>
            </a:r>
            <a:r>
              <a:rPr lang="it-IT" sz="80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it-IT" sz="800" dirty="0" err="1">
                <a:solidFill>
                  <a:schemeClr val="bg1"/>
                </a:solidFill>
                <a:latin typeface="Arial"/>
                <a:cs typeface="Arial"/>
              </a:rPr>
              <a:t>implementation</a:t>
            </a:r>
            <a:endParaRPr lang="it-IT" sz="8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5B229F0A-C3CB-4195-9506-1DEFB4E632ED}"/>
              </a:ext>
            </a:extLst>
          </p:cNvPr>
          <p:cNvSpPr txBox="1"/>
          <p:nvPr/>
        </p:nvSpPr>
        <p:spPr>
          <a:xfrm>
            <a:off x="648253" y="2512377"/>
            <a:ext cx="764676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it-IT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54E1FE3F-2AEA-4F16-9473-13A007C68041}"/>
              </a:ext>
            </a:extLst>
          </p:cNvPr>
          <p:cNvSpPr txBox="1"/>
          <p:nvPr/>
        </p:nvSpPr>
        <p:spPr>
          <a:xfrm>
            <a:off x="761953" y="956846"/>
            <a:ext cx="7646763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Variables for the mean of the points in each cluster.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vector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std::</a:t>
            </a:r>
            <a:r>
              <a:rPr lang="en-US" sz="12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vector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&gt;&gt; 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clustersSum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(K,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vector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&gt;(dimensions,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));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vector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clustersSize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(K,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sz="1200" dirty="0">
              <a:solidFill>
                <a:srgbClr val="008000"/>
              </a:solidFill>
              <a:latin typeface="Consolas" panose="020B0609020204030204" pitchFamily="49" charset="0"/>
            </a:endParaRPr>
          </a:p>
          <a:p>
            <a:b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Convergence flag. Assume convergence at the beginning.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bool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converged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Assign each point to the closest centroid.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N;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minDist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DBL_MAX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minClusterId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-</a:t>
            </a:r>
            <a:r>
              <a:rPr lang="en-US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K;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dist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distance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(points</a:t>
            </a:r>
            <a:r>
              <a:rPr lang="en-US" sz="1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centroids</a:t>
            </a:r>
            <a:r>
              <a:rPr lang="en-US" sz="1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sz="1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dist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minDist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minDist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dist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minClusterId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// Assign the point to the closest cluster.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points</a:t>
            </a:r>
            <a:r>
              <a:rPr lang="en-US" sz="1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 dirty="0" err="1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clusterId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minClusterId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dim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dim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dimensions;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dim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clustersSum</a:t>
            </a:r>
            <a:r>
              <a:rPr lang="en-US" sz="1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minClusterId</a:t>
            </a:r>
            <a:r>
              <a:rPr lang="en-US" sz="1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US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dim</a:t>
            </a:r>
            <a:r>
              <a:rPr lang="en-US" sz="1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+= 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points</a:t>
            </a:r>
            <a:r>
              <a:rPr lang="en-US" sz="1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.coordinates</a:t>
            </a:r>
            <a:r>
              <a:rPr lang="en-US" sz="1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dim</a:t>
            </a:r>
            <a:r>
              <a:rPr lang="en-US" sz="1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clustersSize</a:t>
            </a:r>
            <a:r>
              <a:rPr lang="en-US" sz="1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minClusterId</a:t>
            </a:r>
            <a:r>
              <a:rPr lang="en-US" sz="1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23804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7145"/>
            <a:ext cx="9170670" cy="6875145"/>
          </a:xfrm>
          <a:prstGeom prst="rect">
            <a:avLst/>
          </a:prstGeom>
        </p:spPr>
      </p:pic>
      <p:sp>
        <p:nvSpPr>
          <p:cNvPr id="12" name="Rettangolo 11"/>
          <p:cNvSpPr/>
          <p:nvPr/>
        </p:nvSpPr>
        <p:spPr>
          <a:xfrm>
            <a:off x="8255000" y="6366466"/>
            <a:ext cx="280763" cy="501650"/>
          </a:xfrm>
          <a:prstGeom prst="rect">
            <a:avLst/>
          </a:prstGeom>
          <a:solidFill>
            <a:srgbClr val="00305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003257"/>
              </a:solidFill>
            </a:endParaRPr>
          </a:p>
        </p:txBody>
      </p:sp>
      <p:sp>
        <p:nvSpPr>
          <p:cNvPr id="11" name="Segnaposto numero diapositiva 10"/>
          <p:cNvSpPr>
            <a:spLocks noGrp="1"/>
          </p:cNvSpPr>
          <p:nvPr>
            <p:ph type="sldNum" sz="quarter" idx="12"/>
          </p:nvPr>
        </p:nvSpPr>
        <p:spPr>
          <a:xfrm>
            <a:off x="6402163" y="6356350"/>
            <a:ext cx="2133600" cy="365125"/>
          </a:xfrm>
        </p:spPr>
        <p:txBody>
          <a:bodyPr/>
          <a:lstStyle/>
          <a:p>
            <a:r>
              <a:rPr lang="it-IT" b="1" dirty="0">
                <a:solidFill>
                  <a:schemeClr val="bg1"/>
                </a:solidFill>
                <a:latin typeface="Arial"/>
                <a:cs typeface="Arial"/>
              </a:rPr>
              <a:t>9</a:t>
            </a:r>
          </a:p>
        </p:txBody>
      </p:sp>
      <p:sp>
        <p:nvSpPr>
          <p:cNvPr id="10" name="CasellaDiTesto 9"/>
          <p:cNvSpPr txBox="1"/>
          <p:nvPr/>
        </p:nvSpPr>
        <p:spPr>
          <a:xfrm>
            <a:off x="6864465" y="136525"/>
            <a:ext cx="18293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sz="800" b="1" dirty="0">
                <a:solidFill>
                  <a:schemeClr val="bg1"/>
                </a:solidFill>
                <a:latin typeface="Arial"/>
                <a:cs typeface="Arial"/>
              </a:rPr>
              <a:t>K-</a:t>
            </a:r>
            <a:r>
              <a:rPr lang="it-IT" sz="800" b="1" dirty="0" err="1">
                <a:solidFill>
                  <a:schemeClr val="bg1"/>
                </a:solidFill>
                <a:latin typeface="Arial"/>
                <a:cs typeface="Arial"/>
              </a:rPr>
              <a:t>Means</a:t>
            </a:r>
            <a:r>
              <a:rPr lang="it-IT" sz="800" b="1" dirty="0">
                <a:solidFill>
                  <a:schemeClr val="bg1"/>
                </a:solidFill>
                <a:latin typeface="Arial"/>
                <a:cs typeface="Arial"/>
              </a:rPr>
              <a:t> Clustering with </a:t>
            </a:r>
            <a:r>
              <a:rPr lang="it-IT" sz="800" b="1" dirty="0" err="1">
                <a:solidFill>
                  <a:schemeClr val="bg1"/>
                </a:solidFill>
                <a:latin typeface="Arial"/>
                <a:cs typeface="Arial"/>
              </a:rPr>
              <a:t>OpenMP</a:t>
            </a:r>
            <a:endParaRPr lang="it-IT" sz="800" b="1" dirty="0">
              <a:solidFill>
                <a:schemeClr val="bg1"/>
              </a:solidFill>
              <a:latin typeface="Arial"/>
              <a:cs typeface="Arial"/>
            </a:endParaRPr>
          </a:p>
          <a:p>
            <a:pPr algn="r"/>
            <a:r>
              <a:rPr lang="it-IT" sz="800" dirty="0" err="1">
                <a:solidFill>
                  <a:schemeClr val="bg1"/>
                </a:solidFill>
                <a:latin typeface="Arial"/>
                <a:cs typeface="Arial"/>
              </a:rPr>
              <a:t>Sequential</a:t>
            </a:r>
            <a:r>
              <a:rPr lang="it-IT" sz="80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it-IT" sz="800" dirty="0" err="1">
                <a:solidFill>
                  <a:schemeClr val="bg1"/>
                </a:solidFill>
                <a:latin typeface="Arial"/>
                <a:cs typeface="Arial"/>
              </a:rPr>
              <a:t>implementation</a:t>
            </a:r>
            <a:endParaRPr lang="it-IT" sz="8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5B229F0A-C3CB-4195-9506-1DEFB4E632ED}"/>
              </a:ext>
            </a:extLst>
          </p:cNvPr>
          <p:cNvSpPr txBox="1"/>
          <p:nvPr/>
        </p:nvSpPr>
        <p:spPr>
          <a:xfrm>
            <a:off x="648253" y="2512377"/>
            <a:ext cx="764676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it-IT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54E1FE3F-2AEA-4F16-9473-13A007C68041}"/>
              </a:ext>
            </a:extLst>
          </p:cNvPr>
          <p:cNvSpPr txBox="1"/>
          <p:nvPr/>
        </p:nvSpPr>
        <p:spPr>
          <a:xfrm>
            <a:off x="761953" y="956846"/>
            <a:ext cx="7646763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Variables for the mean of the points in each cluster.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vector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std::</a:t>
            </a:r>
            <a:r>
              <a:rPr lang="en-US" sz="12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vector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&gt;&gt; 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clustersSum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(K,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vector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&gt;(dimensions,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));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vector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clustersSize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(K,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sz="1200" dirty="0">
              <a:solidFill>
                <a:srgbClr val="008000"/>
              </a:solidFill>
              <a:latin typeface="Consolas" panose="020B0609020204030204" pitchFamily="49" charset="0"/>
            </a:endParaRPr>
          </a:p>
          <a:p>
            <a:b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Convergence flag. Assume convergence at the beginning.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bool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converged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Assign each point to the closest centroid.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N;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minDist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DBL_MAX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minClusterId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-</a:t>
            </a:r>
            <a:r>
              <a:rPr lang="en-US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K;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dist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200" b="0" dirty="0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distance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(points</a:t>
            </a:r>
            <a:r>
              <a:rPr lang="en-US" sz="1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centroids</a:t>
            </a:r>
            <a:r>
              <a:rPr lang="en-US" sz="1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sz="1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dist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minDist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minDist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dist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minClusterId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// Assign the point to the closest cluster.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points</a:t>
            </a:r>
            <a:r>
              <a:rPr lang="en-US" sz="1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 dirty="0" err="1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clusterId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minClusterId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dim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dim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dimensions;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dim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clustersSum</a:t>
            </a:r>
            <a:r>
              <a:rPr lang="en-US" sz="1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minClusterId</a:t>
            </a:r>
            <a:r>
              <a:rPr lang="en-US" sz="1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US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dim</a:t>
            </a:r>
            <a:r>
              <a:rPr lang="en-US" sz="1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+= 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points</a:t>
            </a:r>
            <a:r>
              <a:rPr lang="en-US" sz="1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.coordinates</a:t>
            </a:r>
            <a:r>
              <a:rPr lang="en-US" sz="1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dim</a:t>
            </a:r>
            <a:r>
              <a:rPr lang="en-US" sz="1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clustersSize</a:t>
            </a:r>
            <a:r>
              <a:rPr lang="en-US" sz="1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minClusterId</a:t>
            </a:r>
            <a:r>
              <a:rPr lang="en-US" sz="1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87365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7145"/>
            <a:ext cx="9170670" cy="6875145"/>
          </a:xfrm>
          <a:prstGeom prst="rect">
            <a:avLst/>
          </a:prstGeom>
        </p:spPr>
      </p:pic>
      <p:sp>
        <p:nvSpPr>
          <p:cNvPr id="12" name="Rettangolo 11"/>
          <p:cNvSpPr/>
          <p:nvPr/>
        </p:nvSpPr>
        <p:spPr>
          <a:xfrm>
            <a:off x="8255000" y="6366466"/>
            <a:ext cx="280763" cy="501650"/>
          </a:xfrm>
          <a:prstGeom prst="rect">
            <a:avLst/>
          </a:prstGeom>
          <a:solidFill>
            <a:srgbClr val="00305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003257"/>
              </a:solidFill>
            </a:endParaRPr>
          </a:p>
        </p:txBody>
      </p:sp>
      <p:sp>
        <p:nvSpPr>
          <p:cNvPr id="11" name="Segnaposto numero diapositiva 10"/>
          <p:cNvSpPr>
            <a:spLocks noGrp="1"/>
          </p:cNvSpPr>
          <p:nvPr>
            <p:ph type="sldNum" sz="quarter" idx="12"/>
          </p:nvPr>
        </p:nvSpPr>
        <p:spPr>
          <a:xfrm>
            <a:off x="6402163" y="6356350"/>
            <a:ext cx="2133600" cy="365125"/>
          </a:xfrm>
        </p:spPr>
        <p:txBody>
          <a:bodyPr/>
          <a:lstStyle/>
          <a:p>
            <a:r>
              <a:rPr lang="it-IT" b="1" dirty="0">
                <a:solidFill>
                  <a:schemeClr val="bg1"/>
                </a:solidFill>
                <a:latin typeface="Arial"/>
                <a:cs typeface="Arial"/>
              </a:rPr>
              <a:t>9</a:t>
            </a:r>
          </a:p>
        </p:txBody>
      </p:sp>
      <p:sp>
        <p:nvSpPr>
          <p:cNvPr id="10" name="CasellaDiTesto 9"/>
          <p:cNvSpPr txBox="1"/>
          <p:nvPr/>
        </p:nvSpPr>
        <p:spPr>
          <a:xfrm>
            <a:off x="6864465" y="136525"/>
            <a:ext cx="18293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sz="800" b="1" dirty="0">
                <a:solidFill>
                  <a:schemeClr val="bg1"/>
                </a:solidFill>
                <a:latin typeface="Arial"/>
                <a:cs typeface="Arial"/>
              </a:rPr>
              <a:t>K-</a:t>
            </a:r>
            <a:r>
              <a:rPr lang="it-IT" sz="800" b="1" dirty="0" err="1">
                <a:solidFill>
                  <a:schemeClr val="bg1"/>
                </a:solidFill>
                <a:latin typeface="Arial"/>
                <a:cs typeface="Arial"/>
              </a:rPr>
              <a:t>Means</a:t>
            </a:r>
            <a:r>
              <a:rPr lang="it-IT" sz="800" b="1" dirty="0">
                <a:solidFill>
                  <a:schemeClr val="bg1"/>
                </a:solidFill>
                <a:latin typeface="Arial"/>
                <a:cs typeface="Arial"/>
              </a:rPr>
              <a:t> Clustering with </a:t>
            </a:r>
            <a:r>
              <a:rPr lang="it-IT" sz="800" b="1" dirty="0" err="1">
                <a:solidFill>
                  <a:schemeClr val="bg1"/>
                </a:solidFill>
                <a:latin typeface="Arial"/>
                <a:cs typeface="Arial"/>
              </a:rPr>
              <a:t>OpenMP</a:t>
            </a:r>
            <a:endParaRPr lang="it-IT" sz="800" b="1" dirty="0">
              <a:solidFill>
                <a:schemeClr val="bg1"/>
              </a:solidFill>
              <a:latin typeface="Arial"/>
              <a:cs typeface="Arial"/>
            </a:endParaRPr>
          </a:p>
          <a:p>
            <a:pPr algn="r"/>
            <a:r>
              <a:rPr lang="it-IT" sz="800" dirty="0" err="1">
                <a:solidFill>
                  <a:schemeClr val="bg1"/>
                </a:solidFill>
                <a:latin typeface="Arial"/>
                <a:cs typeface="Arial"/>
              </a:rPr>
              <a:t>Sequential</a:t>
            </a:r>
            <a:r>
              <a:rPr lang="it-IT" sz="80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it-IT" sz="800" dirty="0" err="1">
                <a:solidFill>
                  <a:schemeClr val="bg1"/>
                </a:solidFill>
                <a:latin typeface="Arial"/>
                <a:cs typeface="Arial"/>
              </a:rPr>
              <a:t>implementation</a:t>
            </a:r>
            <a:endParaRPr lang="it-IT" sz="8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5B229F0A-C3CB-4195-9506-1DEFB4E632ED}"/>
              </a:ext>
            </a:extLst>
          </p:cNvPr>
          <p:cNvSpPr txBox="1"/>
          <p:nvPr/>
        </p:nvSpPr>
        <p:spPr>
          <a:xfrm>
            <a:off x="648253" y="2512377"/>
            <a:ext cx="764676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it-IT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54E1FE3F-2AEA-4F16-9473-13A007C68041}"/>
              </a:ext>
            </a:extLst>
          </p:cNvPr>
          <p:cNvSpPr txBox="1"/>
          <p:nvPr/>
        </p:nvSpPr>
        <p:spPr>
          <a:xfrm>
            <a:off x="761953" y="956846"/>
            <a:ext cx="7646763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Variables for the mean of the points in each cluster.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vector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std::</a:t>
            </a:r>
            <a:r>
              <a:rPr lang="en-US" sz="12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vector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&gt;&gt; 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clustersSum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(K,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vector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&gt;(dimensions,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));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vector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clustersSize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(K,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sz="1200" dirty="0">
              <a:solidFill>
                <a:srgbClr val="008000"/>
              </a:solidFill>
              <a:latin typeface="Consolas" panose="020B0609020204030204" pitchFamily="49" charset="0"/>
            </a:endParaRPr>
          </a:p>
          <a:p>
            <a:b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Convergence flag. Assume convergence at the beginning.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bool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converged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Assign each point to the closest centroid.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N;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minDist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DBL_MAX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minClusterId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-</a:t>
            </a:r>
            <a:r>
              <a:rPr lang="en-US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K;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dist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200" b="0" dirty="0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distance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(points</a:t>
            </a:r>
            <a:r>
              <a:rPr lang="en-US" sz="1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centroids</a:t>
            </a:r>
            <a:r>
              <a:rPr lang="en-US" sz="1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sz="1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dist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minDist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minDist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dist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minClusterId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// Assign the point to the closest cluster.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points</a:t>
            </a:r>
            <a:r>
              <a:rPr lang="en-US" sz="1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 dirty="0" err="1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clusterId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minClusterId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dim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dim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dimensions;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dim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clustersSum</a:t>
            </a:r>
            <a:r>
              <a:rPr lang="en-US" sz="1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minClusterId</a:t>
            </a:r>
            <a:r>
              <a:rPr lang="en-US" sz="1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US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dim</a:t>
            </a:r>
            <a:r>
              <a:rPr lang="en-US" sz="1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+= 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points</a:t>
            </a:r>
            <a:r>
              <a:rPr lang="en-US" sz="1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.coordinates</a:t>
            </a:r>
            <a:r>
              <a:rPr lang="en-US" sz="1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dim</a:t>
            </a:r>
            <a:r>
              <a:rPr lang="en-US" sz="1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clustersSize</a:t>
            </a:r>
            <a:r>
              <a:rPr lang="en-US" sz="1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minClusterId</a:t>
            </a:r>
            <a:r>
              <a:rPr lang="en-US" sz="1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63D373C4-B65D-450E-A75C-5B926B78B9B3}"/>
              </a:ext>
            </a:extLst>
          </p:cNvPr>
          <p:cNvSpPr txBox="1"/>
          <p:nvPr/>
        </p:nvSpPr>
        <p:spPr>
          <a:xfrm>
            <a:off x="231455" y="3581375"/>
            <a:ext cx="8707758" cy="156966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it-IT" sz="12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distance</a:t>
            </a:r>
            <a:r>
              <a:rPr lang="it-IT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2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Point</a:t>
            </a:r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it-IT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it-IT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Centroid</a:t>
            </a:r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it-IT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it-IT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{</a:t>
            </a:r>
            <a:endParaRPr lang="it-IT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it-IT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it-IT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;</a:t>
            </a:r>
            <a:endParaRPr lang="it-IT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2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dim</a:t>
            </a:r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it-IT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it-IT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dim</a:t>
            </a:r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it-IT" sz="1200" b="0" dirty="0" err="1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dimensions</a:t>
            </a:r>
            <a:r>
              <a:rPr lang="it-IT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dim</a:t>
            </a:r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it-IT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{</a:t>
            </a:r>
            <a:endParaRPr lang="it-IT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it-IT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+= </a:t>
            </a:r>
            <a:r>
              <a:rPr lang="it-IT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it-IT" sz="1200" b="0" dirty="0" err="1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.coordinates</a:t>
            </a:r>
            <a:r>
              <a:rPr lang="it-IT" sz="1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it-IT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dim</a:t>
            </a:r>
            <a:r>
              <a:rPr lang="it-IT" sz="1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it-IT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it-IT" sz="1200" b="0" dirty="0" err="1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.coordinates</a:t>
            </a:r>
            <a:r>
              <a:rPr lang="it-IT" sz="1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it-IT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dim</a:t>
            </a:r>
            <a:r>
              <a:rPr lang="it-IT" sz="1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it-IT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it-IT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it-IT" sz="1200" b="0" dirty="0" err="1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.coordinates</a:t>
            </a:r>
            <a:r>
              <a:rPr lang="it-IT" sz="1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it-IT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dim</a:t>
            </a:r>
            <a:r>
              <a:rPr lang="it-IT" sz="1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it-IT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it-IT" sz="1200" b="0" dirty="0" err="1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.coordinates</a:t>
            </a:r>
            <a:r>
              <a:rPr lang="it-IT" sz="1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it-IT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dim</a:t>
            </a:r>
            <a:r>
              <a:rPr lang="it-IT" sz="1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it-IT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);</a:t>
            </a:r>
            <a:endParaRPr lang="it-IT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}</a:t>
            </a:r>
            <a:endParaRPr lang="it-IT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1200" b="0" dirty="0" err="1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sqrt</a:t>
            </a:r>
            <a:r>
              <a:rPr lang="it-IT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it-IT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);</a:t>
            </a:r>
            <a:endParaRPr lang="it-IT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}</a:t>
            </a:r>
            <a:endParaRPr lang="it-IT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70173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7145"/>
            <a:ext cx="9170670" cy="6875145"/>
          </a:xfrm>
          <a:prstGeom prst="rect">
            <a:avLst/>
          </a:prstGeom>
        </p:spPr>
      </p:pic>
      <p:sp>
        <p:nvSpPr>
          <p:cNvPr id="12" name="Rettangolo 11"/>
          <p:cNvSpPr/>
          <p:nvPr/>
        </p:nvSpPr>
        <p:spPr>
          <a:xfrm>
            <a:off x="8255000" y="6366466"/>
            <a:ext cx="280763" cy="501650"/>
          </a:xfrm>
          <a:prstGeom prst="rect">
            <a:avLst/>
          </a:prstGeom>
          <a:solidFill>
            <a:srgbClr val="00305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003257"/>
              </a:solidFill>
            </a:endParaRPr>
          </a:p>
        </p:txBody>
      </p:sp>
      <p:sp>
        <p:nvSpPr>
          <p:cNvPr id="11" name="Segnaposto numero diapositiva 10"/>
          <p:cNvSpPr>
            <a:spLocks noGrp="1"/>
          </p:cNvSpPr>
          <p:nvPr>
            <p:ph type="sldNum" sz="quarter" idx="12"/>
          </p:nvPr>
        </p:nvSpPr>
        <p:spPr>
          <a:xfrm>
            <a:off x="6433455" y="6356350"/>
            <a:ext cx="2133600" cy="365125"/>
          </a:xfrm>
        </p:spPr>
        <p:txBody>
          <a:bodyPr/>
          <a:lstStyle/>
          <a:p>
            <a:r>
              <a:rPr lang="it-IT" b="1" dirty="0">
                <a:solidFill>
                  <a:schemeClr val="bg1"/>
                </a:solidFill>
                <a:latin typeface="Arial"/>
                <a:cs typeface="Arial"/>
              </a:rPr>
              <a:t>10</a:t>
            </a:r>
          </a:p>
        </p:txBody>
      </p:sp>
      <p:sp>
        <p:nvSpPr>
          <p:cNvPr id="10" name="CasellaDiTesto 9"/>
          <p:cNvSpPr txBox="1"/>
          <p:nvPr/>
        </p:nvSpPr>
        <p:spPr>
          <a:xfrm>
            <a:off x="6864465" y="136525"/>
            <a:ext cx="18293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sz="800" b="1" dirty="0">
                <a:solidFill>
                  <a:schemeClr val="bg1"/>
                </a:solidFill>
                <a:latin typeface="Arial"/>
                <a:cs typeface="Arial"/>
              </a:rPr>
              <a:t>K-</a:t>
            </a:r>
            <a:r>
              <a:rPr lang="it-IT" sz="800" b="1" dirty="0" err="1">
                <a:solidFill>
                  <a:schemeClr val="bg1"/>
                </a:solidFill>
                <a:latin typeface="Arial"/>
                <a:cs typeface="Arial"/>
              </a:rPr>
              <a:t>Means</a:t>
            </a:r>
            <a:r>
              <a:rPr lang="it-IT" sz="800" b="1" dirty="0">
                <a:solidFill>
                  <a:schemeClr val="bg1"/>
                </a:solidFill>
                <a:latin typeface="Arial"/>
                <a:cs typeface="Arial"/>
              </a:rPr>
              <a:t> Clustering with </a:t>
            </a:r>
            <a:r>
              <a:rPr lang="it-IT" sz="800" b="1" dirty="0" err="1">
                <a:solidFill>
                  <a:schemeClr val="bg1"/>
                </a:solidFill>
                <a:latin typeface="Arial"/>
                <a:cs typeface="Arial"/>
              </a:rPr>
              <a:t>OpenMP</a:t>
            </a:r>
            <a:endParaRPr lang="it-IT" sz="800" b="1" dirty="0">
              <a:solidFill>
                <a:schemeClr val="bg1"/>
              </a:solidFill>
              <a:latin typeface="Arial"/>
              <a:cs typeface="Arial"/>
            </a:endParaRPr>
          </a:p>
          <a:p>
            <a:pPr algn="r"/>
            <a:r>
              <a:rPr lang="it-IT" sz="800" dirty="0" err="1">
                <a:solidFill>
                  <a:schemeClr val="bg1"/>
                </a:solidFill>
                <a:latin typeface="Arial"/>
                <a:cs typeface="Arial"/>
              </a:rPr>
              <a:t>Sequential</a:t>
            </a:r>
            <a:r>
              <a:rPr lang="it-IT" sz="80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it-IT" sz="800" dirty="0" err="1">
                <a:solidFill>
                  <a:schemeClr val="bg1"/>
                </a:solidFill>
                <a:latin typeface="Arial"/>
                <a:cs typeface="Arial"/>
              </a:rPr>
              <a:t>implementation</a:t>
            </a:r>
            <a:endParaRPr lang="it-IT" sz="8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5B229F0A-C3CB-4195-9506-1DEFB4E632ED}"/>
              </a:ext>
            </a:extLst>
          </p:cNvPr>
          <p:cNvSpPr txBox="1"/>
          <p:nvPr/>
        </p:nvSpPr>
        <p:spPr>
          <a:xfrm>
            <a:off x="648253" y="2512377"/>
            <a:ext cx="764676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it-IT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54E1FE3F-2AEA-4F16-9473-13A007C68041}"/>
              </a:ext>
            </a:extLst>
          </p:cNvPr>
          <p:cNvSpPr txBox="1"/>
          <p:nvPr/>
        </p:nvSpPr>
        <p:spPr>
          <a:xfrm>
            <a:off x="748618" y="1958379"/>
            <a:ext cx="7646763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Update the </a:t>
            </a:r>
            <a:r>
              <a:rPr lang="it-IT" sz="12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centroids</a:t>
            </a:r>
            <a:r>
              <a:rPr lang="it-IT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.</a:t>
            </a:r>
            <a:endParaRPr lang="it-IT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it-IT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2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it-IT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it-IT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it-IT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K;</a:t>
            </a:r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it-IT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it-IT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){</a:t>
            </a:r>
            <a:endParaRPr lang="it-IT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// </a:t>
            </a:r>
            <a:r>
              <a:rPr lang="it-IT" sz="12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Temporary</a:t>
            </a:r>
            <a:r>
              <a:rPr lang="it-IT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variable</a:t>
            </a:r>
            <a:r>
              <a:rPr lang="it-IT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for the </a:t>
            </a:r>
            <a:r>
              <a:rPr lang="it-IT" sz="12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previous</a:t>
            </a:r>
            <a:r>
              <a:rPr lang="it-IT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centroid</a:t>
            </a:r>
            <a:r>
              <a:rPr lang="it-IT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coordinate.</a:t>
            </a:r>
            <a:endParaRPr lang="it-IT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tmpCoordinate</a:t>
            </a:r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it-IT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it-IT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;</a:t>
            </a:r>
            <a:endParaRPr lang="it-IT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it-IT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// Update the </a:t>
            </a:r>
            <a:r>
              <a:rPr lang="it-IT" sz="12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centroid</a:t>
            </a:r>
            <a:r>
              <a:rPr lang="it-IT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of the cluster.</a:t>
            </a:r>
            <a:endParaRPr lang="it-IT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it-IT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2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dim</a:t>
            </a:r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it-IT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it-IT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dim</a:t>
            </a:r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it-IT" sz="1200" b="0" dirty="0" err="1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dimensions</a:t>
            </a:r>
            <a:r>
              <a:rPr lang="it-IT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dim</a:t>
            </a:r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it-IT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{</a:t>
            </a:r>
            <a:endParaRPr lang="it-IT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    // Save the </a:t>
            </a:r>
            <a:r>
              <a:rPr lang="it-IT" sz="12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previous</a:t>
            </a:r>
            <a:r>
              <a:rPr lang="it-IT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centroid</a:t>
            </a:r>
            <a:r>
              <a:rPr lang="it-IT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coordinate.</a:t>
            </a:r>
            <a:endParaRPr lang="it-IT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it-IT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tmpCoordinate</a:t>
            </a:r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it-IT" sz="1200" b="0" dirty="0" err="1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centroids</a:t>
            </a:r>
            <a:r>
              <a:rPr lang="it-IT" sz="1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it-IT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it-IT" sz="1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it-IT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200" b="0" dirty="0" err="1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coordinates</a:t>
            </a:r>
            <a:r>
              <a:rPr lang="it-IT" sz="1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it-IT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dim</a:t>
            </a:r>
            <a:r>
              <a:rPr lang="it-IT" sz="1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it-IT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;</a:t>
            </a:r>
            <a:endParaRPr lang="it-IT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it-IT" sz="1200" b="0" dirty="0" err="1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centroids</a:t>
            </a:r>
            <a:r>
              <a:rPr lang="it-IT" sz="1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it-IT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it-IT" sz="1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it-IT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200" b="0" dirty="0" err="1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coordinates</a:t>
            </a:r>
            <a:r>
              <a:rPr lang="it-IT" sz="1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it-IT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dim</a:t>
            </a:r>
            <a:r>
              <a:rPr lang="it-IT" sz="1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it-IT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clustersSum</a:t>
            </a:r>
            <a:r>
              <a:rPr lang="it-IT" sz="1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it-IT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it-IT" sz="1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it-IT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dim</a:t>
            </a:r>
            <a:r>
              <a:rPr lang="it-IT" sz="1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/ </a:t>
            </a:r>
            <a:r>
              <a:rPr lang="it-IT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clustersSize</a:t>
            </a:r>
            <a:r>
              <a:rPr lang="it-IT" sz="1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it-IT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it-IT" sz="1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it-IT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;</a:t>
            </a:r>
            <a:endParaRPr lang="it-IT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it-IT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    // Check for </a:t>
            </a:r>
            <a:r>
              <a:rPr lang="it-IT" sz="12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convergence</a:t>
            </a:r>
            <a:r>
              <a:rPr lang="it-IT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(i.e. </a:t>
            </a:r>
            <a:r>
              <a:rPr lang="it-IT" sz="12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it-IT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the </a:t>
            </a:r>
            <a:r>
              <a:rPr lang="it-IT" sz="12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centroid</a:t>
            </a:r>
            <a:r>
              <a:rPr lang="it-IT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change</a:t>
            </a:r>
            <a:r>
              <a:rPr lang="it-IT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position in a </a:t>
            </a:r>
            <a:r>
              <a:rPr lang="it-IT" sz="12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dimension</a:t>
            </a:r>
            <a:r>
              <a:rPr lang="it-IT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).</a:t>
            </a:r>
            <a:endParaRPr lang="it-IT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it-IT" sz="1200" b="0" dirty="0" err="1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2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fabs</a:t>
            </a:r>
            <a:r>
              <a:rPr lang="it-IT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tmpCoordinate</a:t>
            </a:r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it-IT" sz="1200" b="0" dirty="0" err="1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centroids</a:t>
            </a:r>
            <a:r>
              <a:rPr lang="it-IT" sz="1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it-IT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it-IT" sz="1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it-IT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200" b="0" dirty="0" err="1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coordinates</a:t>
            </a:r>
            <a:r>
              <a:rPr lang="it-IT" sz="1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it-IT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dim</a:t>
            </a:r>
            <a:r>
              <a:rPr lang="it-IT" sz="1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it-IT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lang="it-IT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EPSILON</a:t>
            </a:r>
            <a:r>
              <a:rPr lang="it-IT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{</a:t>
            </a:r>
            <a:endParaRPr lang="it-IT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it-IT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converged</a:t>
            </a:r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it-IT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it-IT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;</a:t>
            </a:r>
            <a:endParaRPr lang="it-IT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it-IT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}</a:t>
            </a:r>
            <a:endParaRPr lang="it-IT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}</a:t>
            </a:r>
            <a:endParaRPr lang="it-IT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200" dirty="0">
                <a:solidFill>
                  <a:srgbClr val="222222"/>
                </a:solidFill>
                <a:latin typeface="Consolas" panose="020B0609020204030204" pitchFamily="49" charset="0"/>
              </a:rPr>
              <a:t>}</a:t>
            </a:r>
            <a:endParaRPr lang="it-IT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27297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7145"/>
            <a:ext cx="9170670" cy="6875145"/>
          </a:xfrm>
          <a:prstGeom prst="rect">
            <a:avLst/>
          </a:prstGeom>
        </p:spPr>
      </p:pic>
      <p:sp>
        <p:nvSpPr>
          <p:cNvPr id="7" name="CasellaDiTesto 6"/>
          <p:cNvSpPr txBox="1"/>
          <p:nvPr/>
        </p:nvSpPr>
        <p:spPr>
          <a:xfrm>
            <a:off x="648253" y="1305402"/>
            <a:ext cx="4663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 err="1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Parallel</a:t>
            </a:r>
            <a:r>
              <a:rPr lang="it-IT" sz="2400" b="1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 </a:t>
            </a:r>
            <a:r>
              <a:rPr lang="it-IT" sz="2400" b="1" dirty="0" err="1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implementation</a:t>
            </a:r>
            <a:endParaRPr lang="it-IT" sz="2400" b="1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2" name="Rettangolo 11"/>
          <p:cNvSpPr/>
          <p:nvPr/>
        </p:nvSpPr>
        <p:spPr>
          <a:xfrm>
            <a:off x="8255000" y="6366466"/>
            <a:ext cx="280763" cy="501650"/>
          </a:xfrm>
          <a:prstGeom prst="rect">
            <a:avLst/>
          </a:prstGeom>
          <a:solidFill>
            <a:srgbClr val="00305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003257"/>
              </a:solidFill>
            </a:endParaRPr>
          </a:p>
        </p:txBody>
      </p:sp>
      <p:sp>
        <p:nvSpPr>
          <p:cNvPr id="11" name="Segnaposto numero diapositiva 10"/>
          <p:cNvSpPr>
            <a:spLocks noGrp="1"/>
          </p:cNvSpPr>
          <p:nvPr>
            <p:ph type="sldNum" sz="quarter" idx="12"/>
          </p:nvPr>
        </p:nvSpPr>
        <p:spPr>
          <a:xfrm>
            <a:off x="6433693" y="6356350"/>
            <a:ext cx="2133600" cy="365125"/>
          </a:xfrm>
        </p:spPr>
        <p:txBody>
          <a:bodyPr/>
          <a:lstStyle/>
          <a:p>
            <a:r>
              <a:rPr lang="it-IT" b="1" dirty="0">
                <a:solidFill>
                  <a:schemeClr val="bg1"/>
                </a:solidFill>
                <a:latin typeface="Arial"/>
                <a:cs typeface="Arial"/>
              </a:rPr>
              <a:t>11</a:t>
            </a:r>
          </a:p>
        </p:txBody>
      </p:sp>
      <p:sp>
        <p:nvSpPr>
          <p:cNvPr id="10" name="CasellaDiTesto 9"/>
          <p:cNvSpPr txBox="1"/>
          <p:nvPr/>
        </p:nvSpPr>
        <p:spPr>
          <a:xfrm>
            <a:off x="6864465" y="136525"/>
            <a:ext cx="18293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sz="800" b="1" dirty="0">
                <a:solidFill>
                  <a:schemeClr val="bg1"/>
                </a:solidFill>
                <a:latin typeface="Arial"/>
                <a:cs typeface="Arial"/>
              </a:rPr>
              <a:t>K-</a:t>
            </a:r>
            <a:r>
              <a:rPr lang="it-IT" sz="800" b="1" dirty="0" err="1">
                <a:solidFill>
                  <a:schemeClr val="bg1"/>
                </a:solidFill>
                <a:latin typeface="Arial"/>
                <a:cs typeface="Arial"/>
              </a:rPr>
              <a:t>Means</a:t>
            </a:r>
            <a:r>
              <a:rPr lang="it-IT" sz="800" b="1" dirty="0">
                <a:solidFill>
                  <a:schemeClr val="bg1"/>
                </a:solidFill>
                <a:latin typeface="Arial"/>
                <a:cs typeface="Arial"/>
              </a:rPr>
              <a:t> Clustering with </a:t>
            </a:r>
            <a:r>
              <a:rPr lang="it-IT" sz="800" b="1" dirty="0" err="1">
                <a:solidFill>
                  <a:schemeClr val="bg1"/>
                </a:solidFill>
                <a:latin typeface="Arial"/>
                <a:cs typeface="Arial"/>
              </a:rPr>
              <a:t>OpenMP</a:t>
            </a:r>
            <a:endParaRPr lang="it-IT" sz="800" b="1" dirty="0">
              <a:solidFill>
                <a:schemeClr val="bg1"/>
              </a:solidFill>
              <a:latin typeface="Arial"/>
              <a:cs typeface="Arial"/>
            </a:endParaRPr>
          </a:p>
          <a:p>
            <a:pPr algn="r"/>
            <a:r>
              <a:rPr lang="it-IT" sz="800" dirty="0" err="1">
                <a:solidFill>
                  <a:schemeClr val="bg1"/>
                </a:solidFill>
                <a:latin typeface="Arial"/>
                <a:cs typeface="Arial"/>
              </a:rPr>
              <a:t>Parallel</a:t>
            </a:r>
            <a:r>
              <a:rPr lang="it-IT" sz="80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it-IT" sz="800" dirty="0" err="1">
                <a:solidFill>
                  <a:schemeClr val="bg1"/>
                </a:solidFill>
                <a:latin typeface="Arial"/>
                <a:cs typeface="Arial"/>
              </a:rPr>
              <a:t>implementation</a:t>
            </a:r>
            <a:endParaRPr lang="it-IT" sz="8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F6AEE676-3A4D-4A17-9EAD-D9B9056045DE}"/>
                  </a:ext>
                </a:extLst>
              </p:cNvPr>
              <p:cNvSpPr txBox="1"/>
              <p:nvPr/>
            </p:nvSpPr>
            <p:spPr>
              <a:xfrm>
                <a:off x="555366" y="2019062"/>
                <a:ext cx="8059937" cy="33239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en-US" sz="2000" dirty="0"/>
                  <a:t>Uses the </a:t>
                </a:r>
                <a:r>
                  <a:rPr lang="en-US" sz="2000" dirty="0" err="1"/>
                  <a:t>SoA</a:t>
                </a:r>
                <a:r>
                  <a:rPr lang="en-US" sz="2000" dirty="0"/>
                  <a:t> (Structure of Arrays) architecture.</a:t>
                </a:r>
              </a:p>
              <a:p>
                <a:pPr marL="457200" indent="-45720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en-US" sz="2000" b="0" i="0" u="none" strike="noStrike" baseline="0" dirty="0"/>
                  <a:t>Uses linearized vectors</a:t>
                </a:r>
                <a:r>
                  <a:rPr lang="en-US" sz="2000" b="0" i="0" u="none" strike="noStrike" dirty="0"/>
                  <a:t> to represent multidimensional matrices.</a:t>
                </a:r>
              </a:p>
              <a:p>
                <a:pPr marL="457200" indent="-45720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en-US" sz="2000" baseline="0" dirty="0"/>
                  <a:t>Uses OpenMP</a:t>
                </a:r>
                <a:r>
                  <a:rPr lang="en-US" sz="2000" dirty="0"/>
                  <a:t> pragmas to enable multithreading and parallelized code:</a:t>
                </a:r>
              </a:p>
              <a:p>
                <a:pPr marL="914400" lvl="1" indent="-457200">
                  <a:spcAft>
                    <a:spcPts val="1200"/>
                  </a:spcAft>
                  <a:buFont typeface="Courier New" panose="02070309020205020404" pitchFamily="49" charset="0"/>
                  <a:buChar char="o"/>
                </a:pPr>
                <a:r>
                  <a:rPr lang="en-US" sz="2000" dirty="0"/>
                  <a:t>Parallelization of the first loop, as it requires high cost for large datasets (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 dirty="0" err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000" i="1" dirty="0" err="1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000" i="1" dirty="0" err="1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).</a:t>
                </a:r>
              </a:p>
              <a:p>
                <a:pPr marL="914400" lvl="1" indent="-457200">
                  <a:spcAft>
                    <a:spcPts val="1200"/>
                  </a:spcAft>
                  <a:buFont typeface="Courier New" panose="02070309020205020404" pitchFamily="49" charset="0"/>
                  <a:buChar char="o"/>
                </a:pPr>
                <a:r>
                  <a:rPr lang="en-US" sz="2000" dirty="0"/>
                  <a:t>No parallelization of the second loop, since it has a small cost for </a:t>
                </a:r>
                <a:r>
                  <a:rPr lang="en-US" sz="2000" dirty="0" err="1"/>
                  <a:t>tipical</a:t>
                </a:r>
                <a:r>
                  <a:rPr lang="en-US" sz="2000" dirty="0"/>
                  <a:t> values of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sz="2000" dirty="0"/>
                  <a:t> (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 dirty="0" err="1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000" i="1" dirty="0" err="1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). It may result in overhead costs.</a:t>
                </a:r>
              </a:p>
              <a:p>
                <a:pPr marL="914400" lvl="1" indent="-457200">
                  <a:spcAft>
                    <a:spcPts val="1200"/>
                  </a:spcAft>
                  <a:buFont typeface="Courier New" panose="02070309020205020404" pitchFamily="49" charset="0"/>
                  <a:buChar char="o"/>
                </a:pPr>
                <a:r>
                  <a:rPr lang="en-US" sz="2000" dirty="0"/>
                  <a:t>Vectorization of distance calculation to enable SIMD processing.</a:t>
                </a:r>
                <a:endParaRPr lang="en-US" sz="2000" b="0" i="0" u="none" strike="noStrike" baseline="0" dirty="0"/>
              </a:p>
            </p:txBody>
          </p:sp>
        </mc:Choice>
        <mc:Fallback xmlns="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F6AEE676-3A4D-4A17-9EAD-D9B9056045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366" y="2019062"/>
                <a:ext cx="8059937" cy="3323987"/>
              </a:xfrm>
              <a:prstGeom prst="rect">
                <a:avLst/>
              </a:prstGeom>
              <a:blipFill>
                <a:blip r:embed="rId4"/>
                <a:stretch>
                  <a:fillRect l="-681" t="-917" b="-256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69851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7145"/>
            <a:ext cx="9170670" cy="6875145"/>
          </a:xfrm>
          <a:prstGeom prst="rect">
            <a:avLst/>
          </a:prstGeom>
        </p:spPr>
      </p:pic>
      <p:sp>
        <p:nvSpPr>
          <p:cNvPr id="12" name="Rettangolo 11"/>
          <p:cNvSpPr/>
          <p:nvPr/>
        </p:nvSpPr>
        <p:spPr>
          <a:xfrm>
            <a:off x="8255000" y="6366466"/>
            <a:ext cx="280763" cy="501650"/>
          </a:xfrm>
          <a:prstGeom prst="rect">
            <a:avLst/>
          </a:prstGeom>
          <a:solidFill>
            <a:srgbClr val="00305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003257"/>
              </a:solidFill>
            </a:endParaRPr>
          </a:p>
        </p:txBody>
      </p:sp>
      <p:sp>
        <p:nvSpPr>
          <p:cNvPr id="11" name="Segnaposto numero diapositiva 10"/>
          <p:cNvSpPr>
            <a:spLocks noGrp="1"/>
          </p:cNvSpPr>
          <p:nvPr>
            <p:ph type="sldNum" sz="quarter" idx="12"/>
          </p:nvPr>
        </p:nvSpPr>
        <p:spPr>
          <a:xfrm>
            <a:off x="6433693" y="6356350"/>
            <a:ext cx="2133600" cy="365125"/>
          </a:xfrm>
        </p:spPr>
        <p:txBody>
          <a:bodyPr/>
          <a:lstStyle/>
          <a:p>
            <a:r>
              <a:rPr lang="it-IT" b="1" dirty="0">
                <a:solidFill>
                  <a:schemeClr val="bg1"/>
                </a:solidFill>
                <a:latin typeface="Arial"/>
                <a:cs typeface="Arial"/>
              </a:rPr>
              <a:t>12</a:t>
            </a:r>
          </a:p>
        </p:txBody>
      </p:sp>
      <p:sp>
        <p:nvSpPr>
          <p:cNvPr id="10" name="CasellaDiTesto 9"/>
          <p:cNvSpPr txBox="1"/>
          <p:nvPr/>
        </p:nvSpPr>
        <p:spPr>
          <a:xfrm>
            <a:off x="6864465" y="136525"/>
            <a:ext cx="18293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sz="800" b="1" dirty="0">
                <a:solidFill>
                  <a:schemeClr val="bg1"/>
                </a:solidFill>
                <a:latin typeface="Arial"/>
                <a:cs typeface="Arial"/>
              </a:rPr>
              <a:t>K-</a:t>
            </a:r>
            <a:r>
              <a:rPr lang="it-IT" sz="800" b="1" dirty="0" err="1">
                <a:solidFill>
                  <a:schemeClr val="bg1"/>
                </a:solidFill>
                <a:latin typeface="Arial"/>
                <a:cs typeface="Arial"/>
              </a:rPr>
              <a:t>Means</a:t>
            </a:r>
            <a:r>
              <a:rPr lang="it-IT" sz="800" b="1" dirty="0">
                <a:solidFill>
                  <a:schemeClr val="bg1"/>
                </a:solidFill>
                <a:latin typeface="Arial"/>
                <a:cs typeface="Arial"/>
              </a:rPr>
              <a:t> Clustering with </a:t>
            </a:r>
            <a:r>
              <a:rPr lang="it-IT" sz="800" b="1" dirty="0" err="1">
                <a:solidFill>
                  <a:schemeClr val="bg1"/>
                </a:solidFill>
                <a:latin typeface="Arial"/>
                <a:cs typeface="Arial"/>
              </a:rPr>
              <a:t>OpenMP</a:t>
            </a:r>
            <a:endParaRPr lang="it-IT" sz="800" b="1" dirty="0">
              <a:solidFill>
                <a:schemeClr val="bg1"/>
              </a:solidFill>
              <a:latin typeface="Arial"/>
              <a:cs typeface="Arial"/>
            </a:endParaRPr>
          </a:p>
          <a:p>
            <a:pPr algn="r"/>
            <a:r>
              <a:rPr lang="it-IT" sz="800" dirty="0" err="1">
                <a:solidFill>
                  <a:schemeClr val="bg1"/>
                </a:solidFill>
                <a:latin typeface="Arial"/>
                <a:cs typeface="Arial"/>
              </a:rPr>
              <a:t>Sequential</a:t>
            </a:r>
            <a:r>
              <a:rPr lang="it-IT" sz="80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it-IT" sz="800" dirty="0" err="1">
                <a:solidFill>
                  <a:schemeClr val="bg1"/>
                </a:solidFill>
                <a:latin typeface="Arial"/>
                <a:cs typeface="Arial"/>
              </a:rPr>
              <a:t>implementation</a:t>
            </a:r>
            <a:endParaRPr lang="it-IT" sz="8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9019F25A-189B-4E4E-BCF0-0BE0E0331040}"/>
              </a:ext>
            </a:extLst>
          </p:cNvPr>
          <p:cNvSpPr txBox="1"/>
          <p:nvPr/>
        </p:nvSpPr>
        <p:spPr>
          <a:xfrm>
            <a:off x="1319370" y="1173549"/>
            <a:ext cx="693563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</a:rPr>
              <a:t>// Points in multidimensional space using </a:t>
            </a:r>
            <a:r>
              <a:rPr lang="en-US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SoA</a:t>
            </a:r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</a:rPr>
              <a:t> architecture.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struct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267F99"/>
                </a:solidFill>
                <a:latin typeface="Consolas" panose="020B0609020204030204" pitchFamily="49" charset="0"/>
              </a:rPr>
              <a:t>Points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222222"/>
                </a:solidFill>
                <a:latin typeface="Consolas" panose="020B0609020204030204" pitchFamily="49" charset="0"/>
              </a:rPr>
              <a:t>{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 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222222"/>
                </a:solidFill>
                <a:latin typeface="Consolas" panose="020B0609020204030204" pitchFamily="49" charset="0"/>
              </a:rPr>
              <a:t>size;</a:t>
            </a:r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</a:rPr>
              <a:t> // Number of points.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 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* </a:t>
            </a:r>
            <a:r>
              <a:rPr lang="en-US" sz="1200" dirty="0">
                <a:solidFill>
                  <a:srgbClr val="222222"/>
                </a:solidFill>
                <a:latin typeface="Consolas" panose="020B0609020204030204" pitchFamily="49" charset="0"/>
              </a:rPr>
              <a:t>coordinates;</a:t>
            </a:r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</a:rPr>
              <a:t> // Array of coordinates of all dimensions.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 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* </a:t>
            </a:r>
            <a:r>
              <a:rPr lang="en-US" sz="1200" dirty="0" err="1">
                <a:solidFill>
                  <a:srgbClr val="222222"/>
                </a:solidFill>
                <a:latin typeface="Consolas" panose="020B0609020204030204" pitchFamily="49" charset="0"/>
              </a:rPr>
              <a:t>pointsIds</a:t>
            </a:r>
            <a:r>
              <a:rPr lang="en-US" sz="1200" dirty="0">
                <a:solidFill>
                  <a:srgbClr val="222222"/>
                </a:solidFill>
                <a:latin typeface="Consolas" panose="020B0609020204030204" pitchFamily="49" charset="0"/>
              </a:rPr>
              <a:t>;</a:t>
            </a:r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</a:rPr>
              <a:t> // Array of points identifiers.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 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* </a:t>
            </a:r>
            <a:r>
              <a:rPr lang="en-US" sz="1200" dirty="0" err="1">
                <a:solidFill>
                  <a:srgbClr val="222222"/>
                </a:solidFill>
                <a:latin typeface="Consolas" panose="020B0609020204030204" pitchFamily="49" charset="0"/>
              </a:rPr>
              <a:t>clustersIds</a:t>
            </a:r>
            <a:r>
              <a:rPr lang="en-US" sz="1200" dirty="0">
                <a:solidFill>
                  <a:srgbClr val="222222"/>
                </a:solidFill>
                <a:latin typeface="Consolas" panose="020B0609020204030204" pitchFamily="49" charset="0"/>
              </a:rPr>
              <a:t>;</a:t>
            </a:r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</a:rPr>
              <a:t> // Array of clusters identifiers to which the points belong.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b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</a:rPr>
              <a:t>  </a:t>
            </a:r>
            <a:r>
              <a:rPr lang="en-US" sz="1200" dirty="0">
                <a:solidFill>
                  <a:srgbClr val="795E26"/>
                </a:solidFill>
                <a:latin typeface="Consolas" panose="020B0609020204030204" pitchFamily="49" charset="0"/>
              </a:rPr>
              <a:t>Points</a:t>
            </a:r>
            <a:r>
              <a:rPr lang="en-US" sz="1200" dirty="0">
                <a:solidFill>
                  <a:srgbClr val="222222"/>
                </a:solidFill>
                <a:latin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1080"/>
                </a:solidFill>
                <a:latin typeface="Consolas" panose="020B0609020204030204" pitchFamily="49" charset="0"/>
              </a:rPr>
              <a:t>size</a:t>
            </a:r>
            <a:r>
              <a:rPr lang="en-US" sz="1200" dirty="0">
                <a:solidFill>
                  <a:srgbClr val="222222"/>
                </a:solidFill>
                <a:latin typeface="Consolas" panose="020B0609020204030204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double*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1080"/>
                </a:solidFill>
                <a:latin typeface="Consolas" panose="020B0609020204030204" pitchFamily="49" charset="0"/>
              </a:rPr>
              <a:t>coordinates</a:t>
            </a:r>
            <a:r>
              <a:rPr lang="en-US" sz="1200" dirty="0">
                <a:solidFill>
                  <a:srgbClr val="222222"/>
                </a:solidFill>
                <a:latin typeface="Consolas" panose="020B0609020204030204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int*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1080"/>
                </a:solidFill>
                <a:latin typeface="Consolas" panose="020B0609020204030204" pitchFamily="49" charset="0"/>
              </a:rPr>
              <a:t>pointsIds</a:t>
            </a:r>
            <a:r>
              <a:rPr lang="en-US" sz="1200" dirty="0">
                <a:solidFill>
                  <a:srgbClr val="222222"/>
                </a:solidFill>
                <a:latin typeface="Consolas" panose="020B0609020204030204" pitchFamily="49" charset="0"/>
              </a:rPr>
              <a:t>,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int*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1080"/>
                </a:solidFill>
                <a:latin typeface="Consolas" panose="020B0609020204030204" pitchFamily="49" charset="0"/>
              </a:rPr>
              <a:t>clustersIds</a:t>
            </a:r>
            <a:r>
              <a:rPr lang="en-US" sz="1200" dirty="0">
                <a:solidFill>
                  <a:srgbClr val="222222"/>
                </a:solidFill>
                <a:latin typeface="Consolas" panose="020B0609020204030204" pitchFamily="49" charset="0"/>
              </a:rPr>
              <a:t>);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  </a:t>
            </a:r>
            <a:r>
              <a:rPr lang="en-US" sz="1200" dirty="0">
                <a:solidFill>
                  <a:srgbClr val="795E26"/>
                </a:solidFill>
                <a:latin typeface="Consolas" panose="020B0609020204030204" pitchFamily="49" charset="0"/>
              </a:rPr>
              <a:t>~Points</a:t>
            </a:r>
            <a:r>
              <a:rPr lang="en-US" sz="1200" dirty="0">
                <a:solidFill>
                  <a:srgbClr val="222222"/>
                </a:solidFill>
                <a:latin typeface="Consolas" panose="020B0609020204030204" pitchFamily="49" charset="0"/>
              </a:rPr>
              <a:t>();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222222"/>
                </a:solidFill>
                <a:latin typeface="Consolas" panose="020B0609020204030204" pitchFamily="49" charset="0"/>
              </a:rPr>
              <a:t>};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FDCC5533-0FA9-4C71-9EA5-D804A1C07EB0}"/>
              </a:ext>
            </a:extLst>
          </p:cNvPr>
          <p:cNvSpPr txBox="1"/>
          <p:nvPr/>
        </p:nvSpPr>
        <p:spPr>
          <a:xfrm>
            <a:off x="1319370" y="3973359"/>
            <a:ext cx="6531929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200" dirty="0">
                <a:solidFill>
                  <a:srgbClr val="008000"/>
                </a:solidFill>
                <a:latin typeface="Consolas" panose="020B0609020204030204" pitchFamily="49" charset="0"/>
              </a:rPr>
              <a:t>// </a:t>
            </a:r>
            <a:r>
              <a:rPr lang="it-IT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Centroids</a:t>
            </a:r>
            <a:r>
              <a:rPr lang="it-IT" sz="1200" dirty="0">
                <a:solidFill>
                  <a:srgbClr val="008000"/>
                </a:solidFill>
                <a:latin typeface="Consolas" panose="020B0609020204030204" pitchFamily="49" charset="0"/>
              </a:rPr>
              <a:t> in </a:t>
            </a:r>
            <a:r>
              <a:rPr lang="it-IT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multidimensional</a:t>
            </a:r>
            <a:r>
              <a:rPr lang="it-IT" sz="1200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it-IT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space</a:t>
            </a:r>
            <a:r>
              <a:rPr lang="it-IT" sz="1200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it-IT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using</a:t>
            </a:r>
            <a:r>
              <a:rPr lang="it-IT" sz="1200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it-IT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SoA</a:t>
            </a:r>
            <a:r>
              <a:rPr lang="it-IT" sz="1200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it-IT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architecture</a:t>
            </a:r>
            <a:r>
              <a:rPr lang="it-IT" sz="1200" dirty="0">
                <a:solidFill>
                  <a:srgbClr val="008000"/>
                </a:solidFill>
                <a:latin typeface="Consolas" panose="020B0609020204030204" pitchFamily="49" charset="0"/>
              </a:rPr>
              <a:t>.</a:t>
            </a:r>
            <a:endParaRPr lang="it-IT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it-IT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struct</a:t>
            </a:r>
            <a:r>
              <a:rPr lang="it-IT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it-IT" sz="1200" dirty="0" err="1">
                <a:solidFill>
                  <a:srgbClr val="267F99"/>
                </a:solidFill>
                <a:latin typeface="Consolas" panose="020B0609020204030204" pitchFamily="49" charset="0"/>
              </a:rPr>
              <a:t>Centroids</a:t>
            </a:r>
            <a:r>
              <a:rPr lang="it-IT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it-IT" sz="1200" dirty="0">
                <a:solidFill>
                  <a:srgbClr val="222222"/>
                </a:solidFill>
                <a:latin typeface="Consolas" panose="020B0609020204030204" pitchFamily="49" charset="0"/>
              </a:rPr>
              <a:t>{</a:t>
            </a:r>
            <a:endParaRPr lang="it-IT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it-IT" sz="1200" dirty="0">
                <a:solidFill>
                  <a:srgbClr val="000000"/>
                </a:solidFill>
                <a:latin typeface="Consolas" panose="020B0609020204030204" pitchFamily="49" charset="0"/>
              </a:rPr>
              <a:t>  </a:t>
            </a:r>
            <a:r>
              <a:rPr lang="it-IT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it-IT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it-IT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it-IT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it-IT" sz="1200" dirty="0">
                <a:solidFill>
                  <a:srgbClr val="222222"/>
                </a:solidFill>
                <a:latin typeface="Consolas" panose="020B0609020204030204" pitchFamily="49" charset="0"/>
              </a:rPr>
              <a:t>size; </a:t>
            </a:r>
            <a:r>
              <a:rPr lang="it-IT" sz="1200" dirty="0">
                <a:solidFill>
                  <a:srgbClr val="008000"/>
                </a:solidFill>
                <a:latin typeface="Consolas" panose="020B0609020204030204" pitchFamily="49" charset="0"/>
              </a:rPr>
              <a:t>// </a:t>
            </a:r>
            <a:r>
              <a:rPr lang="it-IT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number</a:t>
            </a:r>
            <a:r>
              <a:rPr lang="it-IT" sz="1200" dirty="0">
                <a:solidFill>
                  <a:srgbClr val="008000"/>
                </a:solidFill>
                <a:latin typeface="Consolas" panose="020B0609020204030204" pitchFamily="49" charset="0"/>
              </a:rPr>
              <a:t> of clusters.</a:t>
            </a:r>
            <a:br>
              <a:rPr lang="it-IT" sz="12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it-IT" sz="1200" dirty="0">
                <a:solidFill>
                  <a:srgbClr val="000000"/>
                </a:solidFill>
                <a:latin typeface="Consolas" panose="020B0609020204030204" pitchFamily="49" charset="0"/>
              </a:rPr>
              <a:t>  </a:t>
            </a:r>
            <a:r>
              <a:rPr lang="it-IT" sz="12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it-IT" sz="1200" dirty="0">
                <a:solidFill>
                  <a:srgbClr val="000000"/>
                </a:solidFill>
                <a:latin typeface="Consolas" panose="020B0609020204030204" pitchFamily="49" charset="0"/>
              </a:rPr>
              <a:t>* </a:t>
            </a:r>
            <a:r>
              <a:rPr lang="it-IT" sz="1200" dirty="0" err="1">
                <a:solidFill>
                  <a:srgbClr val="222222"/>
                </a:solidFill>
                <a:latin typeface="Consolas" panose="020B0609020204030204" pitchFamily="49" charset="0"/>
              </a:rPr>
              <a:t>coordinates</a:t>
            </a:r>
            <a:r>
              <a:rPr lang="it-IT" sz="1200" dirty="0">
                <a:solidFill>
                  <a:srgbClr val="222222"/>
                </a:solidFill>
                <a:latin typeface="Consolas" panose="020B0609020204030204" pitchFamily="49" charset="0"/>
              </a:rPr>
              <a:t>;</a:t>
            </a:r>
            <a:r>
              <a:rPr lang="it-IT" sz="1200" dirty="0">
                <a:solidFill>
                  <a:srgbClr val="008000"/>
                </a:solidFill>
                <a:latin typeface="Consolas" panose="020B0609020204030204" pitchFamily="49" charset="0"/>
              </a:rPr>
              <a:t> // Array for </a:t>
            </a:r>
            <a:r>
              <a:rPr lang="it-IT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coordinates</a:t>
            </a:r>
            <a:r>
              <a:rPr lang="it-IT" sz="1200" dirty="0">
                <a:solidFill>
                  <a:srgbClr val="008000"/>
                </a:solidFill>
                <a:latin typeface="Consolas" panose="020B0609020204030204" pitchFamily="49" charset="0"/>
              </a:rPr>
              <a:t> of </a:t>
            </a:r>
            <a:r>
              <a:rPr lang="it-IT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all</a:t>
            </a:r>
            <a:r>
              <a:rPr lang="it-IT" sz="1200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it-IT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dimensions</a:t>
            </a:r>
            <a:r>
              <a:rPr lang="it-IT" sz="1200" dirty="0">
                <a:solidFill>
                  <a:srgbClr val="008000"/>
                </a:solidFill>
                <a:latin typeface="Consolas" panose="020B0609020204030204" pitchFamily="49" charset="0"/>
              </a:rPr>
              <a:t>.</a:t>
            </a:r>
            <a:endParaRPr lang="it-IT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it-IT" sz="1200" dirty="0">
                <a:solidFill>
                  <a:srgbClr val="000000"/>
                </a:solidFill>
                <a:latin typeface="Consolas" panose="020B0609020204030204" pitchFamily="49" charset="0"/>
              </a:rPr>
              <a:t>  </a:t>
            </a:r>
            <a:r>
              <a:rPr lang="it-IT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it-IT" sz="1200" dirty="0">
                <a:solidFill>
                  <a:srgbClr val="000000"/>
                </a:solidFill>
                <a:latin typeface="Consolas" panose="020B0609020204030204" pitchFamily="49" charset="0"/>
              </a:rPr>
              <a:t>* </a:t>
            </a:r>
            <a:r>
              <a:rPr lang="it-IT" sz="1200" dirty="0" err="1">
                <a:solidFill>
                  <a:srgbClr val="222222"/>
                </a:solidFill>
                <a:latin typeface="Consolas" panose="020B0609020204030204" pitchFamily="49" charset="0"/>
              </a:rPr>
              <a:t>clustersIds</a:t>
            </a:r>
            <a:r>
              <a:rPr lang="it-IT" sz="1200" dirty="0">
                <a:solidFill>
                  <a:srgbClr val="222222"/>
                </a:solidFill>
                <a:latin typeface="Consolas" panose="020B0609020204030204" pitchFamily="49" charset="0"/>
              </a:rPr>
              <a:t>;</a:t>
            </a:r>
            <a:r>
              <a:rPr lang="it-IT" sz="1200" dirty="0">
                <a:solidFill>
                  <a:srgbClr val="008000"/>
                </a:solidFill>
                <a:latin typeface="Consolas" panose="020B0609020204030204" pitchFamily="49" charset="0"/>
              </a:rPr>
              <a:t> // Array for clusters </a:t>
            </a:r>
            <a:r>
              <a:rPr lang="it-IT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identifiers</a:t>
            </a:r>
            <a:r>
              <a:rPr lang="it-IT" sz="1200" dirty="0">
                <a:solidFill>
                  <a:srgbClr val="008000"/>
                </a:solidFill>
                <a:latin typeface="Consolas" panose="020B0609020204030204" pitchFamily="49" charset="0"/>
              </a:rPr>
              <a:t>.</a:t>
            </a:r>
            <a:endParaRPr lang="it-IT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br>
              <a:rPr lang="it-IT" sz="12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it-IT" sz="1200" dirty="0">
                <a:solidFill>
                  <a:srgbClr val="000000"/>
                </a:solidFill>
                <a:latin typeface="Consolas" panose="020B0609020204030204" pitchFamily="49" charset="0"/>
              </a:rPr>
              <a:t>  </a:t>
            </a:r>
            <a:r>
              <a:rPr lang="it-IT" sz="1200" dirty="0" err="1">
                <a:solidFill>
                  <a:srgbClr val="795E26"/>
                </a:solidFill>
                <a:latin typeface="Consolas" panose="020B0609020204030204" pitchFamily="49" charset="0"/>
              </a:rPr>
              <a:t>Centroids</a:t>
            </a:r>
            <a:r>
              <a:rPr lang="it-IT" sz="1200" dirty="0">
                <a:solidFill>
                  <a:srgbClr val="222222"/>
                </a:solidFill>
                <a:latin typeface="Consolas" panose="020B0609020204030204" pitchFamily="49" charset="0"/>
              </a:rPr>
              <a:t>(</a:t>
            </a:r>
            <a:r>
              <a:rPr lang="it-IT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it-IT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it-IT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it-IT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it-IT" sz="1200" dirty="0">
                <a:solidFill>
                  <a:srgbClr val="001080"/>
                </a:solidFill>
                <a:latin typeface="Consolas" panose="020B0609020204030204" pitchFamily="49" charset="0"/>
              </a:rPr>
              <a:t>size</a:t>
            </a:r>
            <a:r>
              <a:rPr lang="it-IT" sz="1200" dirty="0">
                <a:solidFill>
                  <a:srgbClr val="222222"/>
                </a:solidFill>
                <a:latin typeface="Consolas" panose="020B0609020204030204" pitchFamily="49" charset="0"/>
              </a:rPr>
              <a:t>,</a:t>
            </a:r>
            <a:r>
              <a:rPr lang="it-IT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it-IT" sz="1200" dirty="0">
                <a:solidFill>
                  <a:srgbClr val="0000FF"/>
                </a:solidFill>
                <a:latin typeface="Consolas" panose="020B0609020204030204" pitchFamily="49" charset="0"/>
              </a:rPr>
              <a:t>double*</a:t>
            </a:r>
            <a:r>
              <a:rPr lang="it-IT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it-IT" sz="1200" dirty="0" err="1">
                <a:solidFill>
                  <a:srgbClr val="001080"/>
                </a:solidFill>
                <a:latin typeface="Consolas" panose="020B0609020204030204" pitchFamily="49" charset="0"/>
              </a:rPr>
              <a:t>coordinates</a:t>
            </a:r>
            <a:r>
              <a:rPr lang="it-IT" sz="1200" dirty="0">
                <a:solidFill>
                  <a:srgbClr val="222222"/>
                </a:solidFill>
                <a:latin typeface="Consolas" panose="020B0609020204030204" pitchFamily="49" charset="0"/>
              </a:rPr>
              <a:t>,</a:t>
            </a:r>
            <a:r>
              <a:rPr lang="it-IT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it-IT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it-IT" sz="1200" dirty="0">
                <a:solidFill>
                  <a:srgbClr val="0000FF"/>
                </a:solidFill>
                <a:latin typeface="Consolas" panose="020B0609020204030204" pitchFamily="49" charset="0"/>
              </a:rPr>
              <a:t>*</a:t>
            </a:r>
            <a:r>
              <a:rPr lang="it-IT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it-IT" sz="1200" dirty="0" err="1">
                <a:solidFill>
                  <a:srgbClr val="001080"/>
                </a:solidFill>
                <a:latin typeface="Consolas" panose="020B0609020204030204" pitchFamily="49" charset="0"/>
              </a:rPr>
              <a:t>clustersIds</a:t>
            </a:r>
            <a:r>
              <a:rPr lang="it-IT" sz="1200" dirty="0">
                <a:solidFill>
                  <a:srgbClr val="222222"/>
                </a:solidFill>
                <a:latin typeface="Consolas" panose="020B0609020204030204" pitchFamily="49" charset="0"/>
              </a:rPr>
              <a:t>);</a:t>
            </a:r>
            <a:endParaRPr lang="it-IT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it-IT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it-IT" sz="1200" dirty="0">
                <a:solidFill>
                  <a:srgbClr val="000000"/>
                </a:solidFill>
                <a:latin typeface="Consolas" panose="020B0609020204030204" pitchFamily="49" charset="0"/>
              </a:rPr>
              <a:t>  </a:t>
            </a:r>
            <a:r>
              <a:rPr lang="it-IT" sz="1200" dirty="0">
                <a:solidFill>
                  <a:srgbClr val="795E26"/>
                </a:solidFill>
                <a:latin typeface="Consolas" panose="020B0609020204030204" pitchFamily="49" charset="0"/>
              </a:rPr>
              <a:t>~</a:t>
            </a:r>
            <a:r>
              <a:rPr lang="it-IT" sz="1200" dirty="0" err="1">
                <a:solidFill>
                  <a:srgbClr val="795E26"/>
                </a:solidFill>
                <a:latin typeface="Consolas" panose="020B0609020204030204" pitchFamily="49" charset="0"/>
              </a:rPr>
              <a:t>Centroids</a:t>
            </a:r>
            <a:r>
              <a:rPr lang="it-IT" sz="1200" dirty="0">
                <a:solidFill>
                  <a:srgbClr val="222222"/>
                </a:solidFill>
                <a:latin typeface="Consolas" panose="020B0609020204030204" pitchFamily="49" charset="0"/>
              </a:rPr>
              <a:t>();</a:t>
            </a:r>
            <a:endParaRPr lang="it-IT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it-IT" sz="1200" dirty="0">
                <a:solidFill>
                  <a:srgbClr val="222222"/>
                </a:solidFill>
                <a:latin typeface="Consolas" panose="020B0609020204030204" pitchFamily="49" charset="0"/>
              </a:rPr>
              <a:t>};</a:t>
            </a:r>
            <a:endParaRPr lang="it-IT" sz="12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5879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7145"/>
            <a:ext cx="9170670" cy="6875145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9C7883AB-F8B8-48CC-99B1-F4B4ECB5409F}"/>
              </a:ext>
            </a:extLst>
          </p:cNvPr>
          <p:cNvSpPr txBox="1"/>
          <p:nvPr/>
        </p:nvSpPr>
        <p:spPr>
          <a:xfrm>
            <a:off x="798395" y="640695"/>
            <a:ext cx="7768898" cy="63709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Variables for the mean of the points in each cluster.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clustersSum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[K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dimensions]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};</a:t>
            </a:r>
            <a:r>
              <a:rPr lang="en-US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 Sum of coordinates of points in each cluster.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clustersSize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[K]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};</a:t>
            </a:r>
            <a:r>
              <a:rPr lang="en-US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 Number of points in each cluster.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Convergence flag. Assume convergence at the beginning.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bool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converged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Assign each point to the closest centroid.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#</a:t>
            </a:r>
            <a:r>
              <a:rPr lang="en-US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pragma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omp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parallel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schedule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12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) \</a:t>
            </a:r>
          </a:p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en-US" sz="12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shared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points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centroids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clustersSum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clustersSize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converged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) 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N;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minDist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DBL_MAX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1200" dirty="0">
              <a:solidFill>
                <a:srgbClr val="008000"/>
              </a:solidFill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minClusterId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-</a:t>
            </a:r>
            <a:r>
              <a:rPr lang="en-US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K;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dist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distance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dist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minDist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minDist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dist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minClusterId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// Update the identifier of the cluster.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 err="1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points.clustersIds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minClusterId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dim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dim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dimensions;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dim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#</a:t>
            </a:r>
            <a:r>
              <a:rPr lang="en-US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pragma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omp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atomic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clustersSum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minClusterId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dim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+= </a:t>
            </a:r>
            <a:r>
              <a:rPr lang="en-US" sz="1200" b="0" dirty="0" err="1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points.coordinates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dim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];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</a:p>
          <a:p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#</a:t>
            </a:r>
            <a:r>
              <a:rPr lang="en-US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pragma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omp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atomic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clustersSize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minClusterId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2" name="Rettangolo 11"/>
          <p:cNvSpPr/>
          <p:nvPr/>
        </p:nvSpPr>
        <p:spPr>
          <a:xfrm>
            <a:off x="8255000" y="6366466"/>
            <a:ext cx="280763" cy="501650"/>
          </a:xfrm>
          <a:prstGeom prst="rect">
            <a:avLst/>
          </a:prstGeom>
          <a:solidFill>
            <a:srgbClr val="00305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003257"/>
              </a:solidFill>
            </a:endParaRPr>
          </a:p>
        </p:txBody>
      </p:sp>
      <p:sp>
        <p:nvSpPr>
          <p:cNvPr id="11" name="Segnaposto numero diapositiva 10"/>
          <p:cNvSpPr>
            <a:spLocks noGrp="1"/>
          </p:cNvSpPr>
          <p:nvPr>
            <p:ph type="sldNum" sz="quarter" idx="12"/>
          </p:nvPr>
        </p:nvSpPr>
        <p:spPr>
          <a:xfrm>
            <a:off x="6433693" y="6356350"/>
            <a:ext cx="2133600" cy="365125"/>
          </a:xfrm>
        </p:spPr>
        <p:txBody>
          <a:bodyPr/>
          <a:lstStyle/>
          <a:p>
            <a:r>
              <a:rPr lang="it-IT" b="1" dirty="0">
                <a:solidFill>
                  <a:schemeClr val="bg1"/>
                </a:solidFill>
                <a:latin typeface="Arial"/>
                <a:cs typeface="Arial"/>
              </a:rPr>
              <a:t>13</a:t>
            </a:r>
          </a:p>
        </p:txBody>
      </p:sp>
      <p:sp>
        <p:nvSpPr>
          <p:cNvPr id="10" name="CasellaDiTesto 9"/>
          <p:cNvSpPr txBox="1"/>
          <p:nvPr/>
        </p:nvSpPr>
        <p:spPr>
          <a:xfrm>
            <a:off x="6864465" y="136525"/>
            <a:ext cx="18293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sz="800" b="1" dirty="0">
                <a:solidFill>
                  <a:schemeClr val="bg1"/>
                </a:solidFill>
                <a:latin typeface="Arial"/>
                <a:cs typeface="Arial"/>
              </a:rPr>
              <a:t>K-</a:t>
            </a:r>
            <a:r>
              <a:rPr lang="it-IT" sz="800" b="1" dirty="0" err="1">
                <a:solidFill>
                  <a:schemeClr val="bg1"/>
                </a:solidFill>
                <a:latin typeface="Arial"/>
                <a:cs typeface="Arial"/>
              </a:rPr>
              <a:t>Means</a:t>
            </a:r>
            <a:r>
              <a:rPr lang="it-IT" sz="800" b="1" dirty="0">
                <a:solidFill>
                  <a:schemeClr val="bg1"/>
                </a:solidFill>
                <a:latin typeface="Arial"/>
                <a:cs typeface="Arial"/>
              </a:rPr>
              <a:t> Clustering with </a:t>
            </a:r>
            <a:r>
              <a:rPr lang="it-IT" sz="800" b="1" dirty="0" err="1">
                <a:solidFill>
                  <a:schemeClr val="bg1"/>
                </a:solidFill>
                <a:latin typeface="Arial"/>
                <a:cs typeface="Arial"/>
              </a:rPr>
              <a:t>OpenMP</a:t>
            </a:r>
            <a:endParaRPr lang="it-IT" sz="800" b="1" dirty="0">
              <a:solidFill>
                <a:schemeClr val="bg1"/>
              </a:solidFill>
              <a:latin typeface="Arial"/>
              <a:cs typeface="Arial"/>
            </a:endParaRPr>
          </a:p>
          <a:p>
            <a:pPr algn="r"/>
            <a:r>
              <a:rPr lang="it-IT" sz="800" dirty="0" err="1">
                <a:solidFill>
                  <a:schemeClr val="bg1"/>
                </a:solidFill>
                <a:latin typeface="Arial"/>
                <a:cs typeface="Arial"/>
              </a:rPr>
              <a:t>Sequential</a:t>
            </a:r>
            <a:r>
              <a:rPr lang="it-IT" sz="80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it-IT" sz="800" dirty="0" err="1">
                <a:solidFill>
                  <a:schemeClr val="bg1"/>
                </a:solidFill>
                <a:latin typeface="Arial"/>
                <a:cs typeface="Arial"/>
              </a:rPr>
              <a:t>implementation</a:t>
            </a:r>
            <a:endParaRPr lang="it-IT" sz="80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953586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7145"/>
            <a:ext cx="9170670" cy="6875145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9C7883AB-F8B8-48CC-99B1-F4B4ECB5409F}"/>
              </a:ext>
            </a:extLst>
          </p:cNvPr>
          <p:cNvSpPr txBox="1"/>
          <p:nvPr/>
        </p:nvSpPr>
        <p:spPr>
          <a:xfrm>
            <a:off x="798395" y="640695"/>
            <a:ext cx="7768898" cy="63709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Variables for the mean of the points in each cluster.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clustersSum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[K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dimensions]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};</a:t>
            </a:r>
            <a:r>
              <a:rPr lang="en-US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 Sum of coordinates of points in each cluster.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clustersSize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[K]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};</a:t>
            </a:r>
            <a:r>
              <a:rPr lang="en-US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 Number of points in each cluster.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Convergence flag. Assume convergence at the beginning.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bool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converged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Assign each point to the closest centroid.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#</a:t>
            </a:r>
            <a:r>
              <a:rPr lang="en-US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pragma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omp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parallel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schedule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12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) \</a:t>
            </a:r>
          </a:p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en-US" sz="12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shared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points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centroids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clustersSum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clustersSize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converged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) 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N;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minDist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DBL_MAX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1200" dirty="0">
              <a:solidFill>
                <a:srgbClr val="008000"/>
              </a:solidFill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minClusterId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-</a:t>
            </a:r>
            <a:r>
              <a:rPr lang="en-US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K;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dist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200" b="0" dirty="0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distance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dist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minDist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minDist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dist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minClusterId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// Update the identifier of the cluster.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 err="1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points.clustersIds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minClusterId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dim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dim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dimensions;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dim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#</a:t>
            </a:r>
            <a:r>
              <a:rPr lang="en-US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pragma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omp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atomic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clustersSum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minClusterId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dim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+= </a:t>
            </a:r>
            <a:r>
              <a:rPr lang="en-US" sz="1200" b="0" dirty="0" err="1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points.coordinates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dim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];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</a:p>
          <a:p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#</a:t>
            </a:r>
            <a:r>
              <a:rPr lang="en-US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pragma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omp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atomic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clustersSize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minClusterId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2" name="Rettangolo 11"/>
          <p:cNvSpPr/>
          <p:nvPr/>
        </p:nvSpPr>
        <p:spPr>
          <a:xfrm>
            <a:off x="8255000" y="6366466"/>
            <a:ext cx="280763" cy="501650"/>
          </a:xfrm>
          <a:prstGeom prst="rect">
            <a:avLst/>
          </a:prstGeom>
          <a:solidFill>
            <a:srgbClr val="00305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003257"/>
              </a:solidFill>
            </a:endParaRPr>
          </a:p>
        </p:txBody>
      </p:sp>
      <p:sp>
        <p:nvSpPr>
          <p:cNvPr id="11" name="Segnaposto numero diapositiva 10"/>
          <p:cNvSpPr>
            <a:spLocks noGrp="1"/>
          </p:cNvSpPr>
          <p:nvPr>
            <p:ph type="sldNum" sz="quarter" idx="12"/>
          </p:nvPr>
        </p:nvSpPr>
        <p:spPr>
          <a:xfrm>
            <a:off x="6433693" y="6356350"/>
            <a:ext cx="2133600" cy="365125"/>
          </a:xfrm>
        </p:spPr>
        <p:txBody>
          <a:bodyPr/>
          <a:lstStyle/>
          <a:p>
            <a:r>
              <a:rPr lang="it-IT" b="1" dirty="0">
                <a:solidFill>
                  <a:schemeClr val="bg1"/>
                </a:solidFill>
                <a:latin typeface="Arial"/>
                <a:cs typeface="Arial"/>
              </a:rPr>
              <a:t>13</a:t>
            </a:r>
          </a:p>
        </p:txBody>
      </p:sp>
      <p:sp>
        <p:nvSpPr>
          <p:cNvPr id="10" name="CasellaDiTesto 9"/>
          <p:cNvSpPr txBox="1"/>
          <p:nvPr/>
        </p:nvSpPr>
        <p:spPr>
          <a:xfrm>
            <a:off x="6864465" y="136525"/>
            <a:ext cx="18293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sz="800" b="1" dirty="0">
                <a:solidFill>
                  <a:schemeClr val="bg1"/>
                </a:solidFill>
                <a:latin typeface="Arial"/>
                <a:cs typeface="Arial"/>
              </a:rPr>
              <a:t>K-</a:t>
            </a:r>
            <a:r>
              <a:rPr lang="it-IT" sz="800" b="1" dirty="0" err="1">
                <a:solidFill>
                  <a:schemeClr val="bg1"/>
                </a:solidFill>
                <a:latin typeface="Arial"/>
                <a:cs typeface="Arial"/>
              </a:rPr>
              <a:t>Means</a:t>
            </a:r>
            <a:r>
              <a:rPr lang="it-IT" sz="800" b="1" dirty="0">
                <a:solidFill>
                  <a:schemeClr val="bg1"/>
                </a:solidFill>
                <a:latin typeface="Arial"/>
                <a:cs typeface="Arial"/>
              </a:rPr>
              <a:t> Clustering with </a:t>
            </a:r>
            <a:r>
              <a:rPr lang="it-IT" sz="800" b="1" dirty="0" err="1">
                <a:solidFill>
                  <a:schemeClr val="bg1"/>
                </a:solidFill>
                <a:latin typeface="Arial"/>
                <a:cs typeface="Arial"/>
              </a:rPr>
              <a:t>OpenMP</a:t>
            </a:r>
            <a:endParaRPr lang="it-IT" sz="800" b="1" dirty="0">
              <a:solidFill>
                <a:schemeClr val="bg1"/>
              </a:solidFill>
              <a:latin typeface="Arial"/>
              <a:cs typeface="Arial"/>
            </a:endParaRPr>
          </a:p>
          <a:p>
            <a:pPr algn="r"/>
            <a:r>
              <a:rPr lang="it-IT" sz="800" dirty="0" err="1">
                <a:solidFill>
                  <a:schemeClr val="bg1"/>
                </a:solidFill>
                <a:latin typeface="Arial"/>
                <a:cs typeface="Arial"/>
              </a:rPr>
              <a:t>Sequential</a:t>
            </a:r>
            <a:r>
              <a:rPr lang="it-IT" sz="80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it-IT" sz="800" dirty="0" err="1">
                <a:solidFill>
                  <a:schemeClr val="bg1"/>
                </a:solidFill>
                <a:latin typeface="Arial"/>
                <a:cs typeface="Arial"/>
              </a:rPr>
              <a:t>implementation</a:t>
            </a:r>
            <a:endParaRPr lang="it-IT" sz="80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933725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asellaDiTesto 8">
            <a:extLst>
              <a:ext uri="{FF2B5EF4-FFF2-40B4-BE49-F238E27FC236}">
                <a16:creationId xmlns:a16="http://schemas.microsoft.com/office/drawing/2014/main" id="{9C7883AB-F8B8-48CC-99B1-F4B4ECB5409F}"/>
              </a:ext>
            </a:extLst>
          </p:cNvPr>
          <p:cNvSpPr txBox="1"/>
          <p:nvPr/>
        </p:nvSpPr>
        <p:spPr>
          <a:xfrm>
            <a:off x="798395" y="640695"/>
            <a:ext cx="7768898" cy="63709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Variables for the mean of the points in each cluster.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clustersSum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[K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dimensions]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};</a:t>
            </a:r>
            <a:r>
              <a:rPr lang="en-US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 Sum of coordinates of points in each cluster.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clustersSize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[K]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};</a:t>
            </a:r>
            <a:r>
              <a:rPr lang="en-US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 Number of points in each cluster.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Convergence flag. Assume convergence at the beginning.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bool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converged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Assign each point to the closest centroid.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#</a:t>
            </a:r>
            <a:r>
              <a:rPr lang="en-US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pragma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omp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parallel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schedule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12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) \</a:t>
            </a:r>
          </a:p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en-US" sz="12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shared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points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centroids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clustersSum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clustersSize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converged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) 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N;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minDist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DBL_MAX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1200" dirty="0">
              <a:solidFill>
                <a:srgbClr val="008000"/>
              </a:solidFill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minClusterId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-</a:t>
            </a:r>
            <a:r>
              <a:rPr lang="en-US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K;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dist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200" b="0" dirty="0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distance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dist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minDist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minDist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dist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minClusterId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// Update the identifier of the cluster.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 err="1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points.clustersIds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minClusterId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dim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dim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dimensions;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dim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#</a:t>
            </a:r>
            <a:r>
              <a:rPr lang="en-US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pragma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omp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atomic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clustersSum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minClusterId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dim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+= </a:t>
            </a:r>
            <a:r>
              <a:rPr lang="en-US" sz="1200" b="0" dirty="0" err="1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points.coordinates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dim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];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</a:p>
          <a:p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#</a:t>
            </a:r>
            <a:r>
              <a:rPr lang="en-US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pragma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omp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atomic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clustersSize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minClusterId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7145"/>
            <a:ext cx="9170670" cy="6875145"/>
          </a:xfrm>
          <a:prstGeom prst="rect">
            <a:avLst/>
          </a:prstGeom>
        </p:spPr>
      </p:pic>
      <p:sp>
        <p:nvSpPr>
          <p:cNvPr id="12" name="Rettangolo 11"/>
          <p:cNvSpPr/>
          <p:nvPr/>
        </p:nvSpPr>
        <p:spPr>
          <a:xfrm>
            <a:off x="8255000" y="6366466"/>
            <a:ext cx="280763" cy="501650"/>
          </a:xfrm>
          <a:prstGeom prst="rect">
            <a:avLst/>
          </a:prstGeom>
          <a:solidFill>
            <a:srgbClr val="00305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003257"/>
              </a:solidFill>
            </a:endParaRPr>
          </a:p>
        </p:txBody>
      </p:sp>
      <p:sp>
        <p:nvSpPr>
          <p:cNvPr id="11" name="Segnaposto numero diapositiva 10"/>
          <p:cNvSpPr>
            <a:spLocks noGrp="1"/>
          </p:cNvSpPr>
          <p:nvPr>
            <p:ph type="sldNum" sz="quarter" idx="12"/>
          </p:nvPr>
        </p:nvSpPr>
        <p:spPr>
          <a:xfrm>
            <a:off x="6433693" y="6356350"/>
            <a:ext cx="2133600" cy="365125"/>
          </a:xfrm>
        </p:spPr>
        <p:txBody>
          <a:bodyPr/>
          <a:lstStyle/>
          <a:p>
            <a:r>
              <a:rPr lang="it-IT" b="1" dirty="0">
                <a:solidFill>
                  <a:schemeClr val="bg1"/>
                </a:solidFill>
                <a:latin typeface="Arial"/>
                <a:cs typeface="Arial"/>
              </a:rPr>
              <a:t>13</a:t>
            </a:r>
          </a:p>
        </p:txBody>
      </p:sp>
      <p:sp>
        <p:nvSpPr>
          <p:cNvPr id="10" name="CasellaDiTesto 9"/>
          <p:cNvSpPr txBox="1"/>
          <p:nvPr/>
        </p:nvSpPr>
        <p:spPr>
          <a:xfrm>
            <a:off x="6864465" y="136525"/>
            <a:ext cx="18293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sz="800" b="1" dirty="0">
                <a:solidFill>
                  <a:schemeClr val="bg1"/>
                </a:solidFill>
                <a:latin typeface="Arial"/>
                <a:cs typeface="Arial"/>
              </a:rPr>
              <a:t>K-</a:t>
            </a:r>
            <a:r>
              <a:rPr lang="it-IT" sz="800" b="1" dirty="0" err="1">
                <a:solidFill>
                  <a:schemeClr val="bg1"/>
                </a:solidFill>
                <a:latin typeface="Arial"/>
                <a:cs typeface="Arial"/>
              </a:rPr>
              <a:t>Means</a:t>
            </a:r>
            <a:r>
              <a:rPr lang="it-IT" sz="800" b="1" dirty="0">
                <a:solidFill>
                  <a:schemeClr val="bg1"/>
                </a:solidFill>
                <a:latin typeface="Arial"/>
                <a:cs typeface="Arial"/>
              </a:rPr>
              <a:t> Clustering with </a:t>
            </a:r>
            <a:r>
              <a:rPr lang="it-IT" sz="800" b="1" dirty="0" err="1">
                <a:solidFill>
                  <a:schemeClr val="bg1"/>
                </a:solidFill>
                <a:latin typeface="Arial"/>
                <a:cs typeface="Arial"/>
              </a:rPr>
              <a:t>OpenMP</a:t>
            </a:r>
            <a:endParaRPr lang="it-IT" sz="800" b="1" dirty="0">
              <a:solidFill>
                <a:schemeClr val="bg1"/>
              </a:solidFill>
              <a:latin typeface="Arial"/>
              <a:cs typeface="Arial"/>
            </a:endParaRPr>
          </a:p>
          <a:p>
            <a:pPr algn="r"/>
            <a:r>
              <a:rPr lang="it-IT" sz="800" dirty="0" err="1">
                <a:solidFill>
                  <a:schemeClr val="bg1"/>
                </a:solidFill>
                <a:latin typeface="Arial"/>
                <a:cs typeface="Arial"/>
              </a:rPr>
              <a:t>Sequential</a:t>
            </a:r>
            <a:r>
              <a:rPr lang="it-IT" sz="80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it-IT" sz="800" dirty="0" err="1">
                <a:solidFill>
                  <a:schemeClr val="bg1"/>
                </a:solidFill>
                <a:latin typeface="Arial"/>
                <a:cs typeface="Arial"/>
              </a:rPr>
              <a:t>implementation</a:t>
            </a:r>
            <a:endParaRPr lang="it-IT" sz="8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2D3A4D95-0AD4-4FB3-9C70-C948E5743A3D}"/>
              </a:ext>
            </a:extLst>
          </p:cNvPr>
          <p:cNvSpPr txBox="1"/>
          <p:nvPr/>
        </p:nvSpPr>
        <p:spPr>
          <a:xfrm>
            <a:off x="231455" y="3622939"/>
            <a:ext cx="8707758" cy="193899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it-IT" sz="12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distance</a:t>
            </a:r>
            <a:r>
              <a:rPr lang="it-IT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2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pointId</a:t>
            </a:r>
            <a:r>
              <a:rPr lang="it-IT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centroidId</a:t>
            </a:r>
            <a:r>
              <a:rPr lang="it-IT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{</a:t>
            </a:r>
            <a:endParaRPr lang="it-IT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it-IT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it-IT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;</a:t>
            </a:r>
            <a:endParaRPr lang="it-IT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#</a:t>
            </a:r>
            <a:r>
              <a:rPr lang="it-IT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pragma</a:t>
            </a:r>
            <a:r>
              <a:rPr lang="it-IT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omp</a:t>
            </a:r>
            <a:r>
              <a:rPr lang="it-IT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simd</a:t>
            </a:r>
            <a:r>
              <a:rPr lang="it-IT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reduction</a:t>
            </a:r>
            <a:r>
              <a:rPr lang="it-IT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(+:</a:t>
            </a:r>
            <a:r>
              <a:rPr lang="it-IT" sz="12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it-IT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)</a:t>
            </a:r>
            <a:endParaRPr lang="it-IT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2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dim</a:t>
            </a:r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it-IT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it-IT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dim</a:t>
            </a:r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it-IT" sz="1200" b="0" dirty="0" err="1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dimensions</a:t>
            </a:r>
            <a:r>
              <a:rPr lang="it-IT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dim</a:t>
            </a:r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it-IT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{</a:t>
            </a:r>
            <a:endParaRPr lang="it-IT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it-IT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+= </a:t>
            </a:r>
            <a:r>
              <a:rPr lang="it-IT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200" b="0" dirty="0" err="1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centroids.coordinates</a:t>
            </a:r>
            <a:r>
              <a:rPr lang="it-IT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it-IT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centroidId</a:t>
            </a:r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it-IT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it-IT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dim</a:t>
            </a:r>
            <a:r>
              <a:rPr lang="it-IT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it-IT" sz="1200" b="0" dirty="0" err="1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points.coordinates</a:t>
            </a:r>
            <a:r>
              <a:rPr lang="it-IT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it-IT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pointId</a:t>
            </a:r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it-IT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it-IT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dim</a:t>
            </a:r>
            <a:r>
              <a:rPr lang="it-IT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])</a:t>
            </a:r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</a:t>
            </a:r>
          </a:p>
          <a:p>
            <a:r>
              <a:rPr lang="it-IT" sz="1200" dirty="0">
                <a:solidFill>
                  <a:srgbClr val="000000"/>
                </a:solidFill>
                <a:latin typeface="Consolas" panose="020B0609020204030204" pitchFamily="49" charset="0"/>
              </a:rPr>
              <a:t>			</a:t>
            </a:r>
            <a:r>
              <a:rPr lang="it-IT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200" b="0" dirty="0" err="1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centroids.coordinates</a:t>
            </a:r>
            <a:r>
              <a:rPr lang="it-IT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it-IT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centroidId</a:t>
            </a:r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it-IT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it-IT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dim</a:t>
            </a:r>
            <a:r>
              <a:rPr lang="it-IT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it-IT" sz="1200" b="0" dirty="0" err="1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points.coordinates</a:t>
            </a:r>
            <a:r>
              <a:rPr lang="it-IT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it-IT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pointId</a:t>
            </a:r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it-IT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it-IT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dim</a:t>
            </a:r>
            <a:r>
              <a:rPr lang="it-IT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]);</a:t>
            </a:r>
            <a:endParaRPr lang="it-IT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}</a:t>
            </a:r>
            <a:endParaRPr lang="it-IT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1200" b="0" dirty="0" err="1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sqrt</a:t>
            </a:r>
            <a:r>
              <a:rPr lang="it-IT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it-IT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);</a:t>
            </a:r>
            <a:endParaRPr lang="it-IT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}</a:t>
            </a:r>
            <a:endParaRPr lang="it-IT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41290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7145"/>
            <a:ext cx="9170670" cy="6875145"/>
          </a:xfrm>
          <a:prstGeom prst="rect">
            <a:avLst/>
          </a:prstGeom>
        </p:spPr>
      </p:pic>
      <p:sp>
        <p:nvSpPr>
          <p:cNvPr id="7" name="CasellaDiTesto 6"/>
          <p:cNvSpPr txBox="1"/>
          <p:nvPr/>
        </p:nvSpPr>
        <p:spPr>
          <a:xfrm>
            <a:off x="648253" y="1305402"/>
            <a:ext cx="4663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 err="1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Introduction</a:t>
            </a:r>
            <a:endParaRPr lang="it-IT" sz="2400" b="1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9" name="CasellaDiTesto 8"/>
          <p:cNvSpPr txBox="1"/>
          <p:nvPr/>
        </p:nvSpPr>
        <p:spPr>
          <a:xfrm>
            <a:off x="1032146" y="2259231"/>
            <a:ext cx="7106377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K-Means is a clustering algorithm.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Unsupervised learning technique.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Identify patterns in data and divide it into </a:t>
            </a:r>
            <a:r>
              <a:rPr lang="en-US" sz="2000" b="1" dirty="0"/>
              <a:t>groups</a:t>
            </a:r>
            <a:r>
              <a:rPr lang="en-US" sz="2000" dirty="0"/>
              <a:t> or </a:t>
            </a:r>
            <a:r>
              <a:rPr lang="en-US" sz="2000" b="1" dirty="0"/>
              <a:t>clusters</a:t>
            </a:r>
            <a:r>
              <a:rPr lang="en-US" sz="2000" dirty="0"/>
              <a:t>.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Assign each data point to one cluster:</a:t>
            </a:r>
          </a:p>
          <a:p>
            <a:pPr marL="914400" lvl="3" indent="-457200"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en-US" sz="2000" dirty="0"/>
              <a:t>Data within the same cluster are similar.</a:t>
            </a:r>
          </a:p>
          <a:p>
            <a:pPr marL="914400" lvl="3" indent="-457200"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en-US" sz="2000" dirty="0"/>
              <a:t>Data within different clusters are dissimilar.</a:t>
            </a:r>
            <a:endParaRPr lang="it-IT" sz="2000" dirty="0"/>
          </a:p>
        </p:txBody>
      </p:sp>
      <p:sp>
        <p:nvSpPr>
          <p:cNvPr id="12" name="Rettangolo 11"/>
          <p:cNvSpPr/>
          <p:nvPr/>
        </p:nvSpPr>
        <p:spPr>
          <a:xfrm>
            <a:off x="8255000" y="6366466"/>
            <a:ext cx="280763" cy="501650"/>
          </a:xfrm>
          <a:prstGeom prst="rect">
            <a:avLst/>
          </a:prstGeom>
          <a:solidFill>
            <a:srgbClr val="00305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003257"/>
              </a:solidFill>
            </a:endParaRPr>
          </a:p>
        </p:txBody>
      </p:sp>
      <p:sp>
        <p:nvSpPr>
          <p:cNvPr id="11" name="Segnaposto numero diapositiva 10"/>
          <p:cNvSpPr>
            <a:spLocks noGrp="1"/>
          </p:cNvSpPr>
          <p:nvPr>
            <p:ph type="sldNum" sz="quarter" idx="12"/>
          </p:nvPr>
        </p:nvSpPr>
        <p:spPr>
          <a:xfrm>
            <a:off x="6402163" y="6356350"/>
            <a:ext cx="2133600" cy="365125"/>
          </a:xfrm>
        </p:spPr>
        <p:txBody>
          <a:bodyPr/>
          <a:lstStyle/>
          <a:p>
            <a:fld id="{8EB8520A-26EA-DE4B-B141-4532FC98FF0E}" type="slidenum">
              <a:rPr lang="it-IT" b="1" smtClean="0">
                <a:solidFill>
                  <a:schemeClr val="bg1"/>
                </a:solidFill>
                <a:latin typeface="Arial"/>
                <a:cs typeface="Arial"/>
              </a:rPr>
              <a:pPr/>
              <a:t>2</a:t>
            </a:fld>
            <a:endParaRPr lang="it-IT" b="1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0" name="CasellaDiTesto 9"/>
          <p:cNvSpPr txBox="1"/>
          <p:nvPr/>
        </p:nvSpPr>
        <p:spPr>
          <a:xfrm>
            <a:off x="6864465" y="136525"/>
            <a:ext cx="18293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sz="800" b="1" dirty="0">
                <a:solidFill>
                  <a:schemeClr val="bg1"/>
                </a:solidFill>
                <a:latin typeface="Arial"/>
                <a:cs typeface="Arial"/>
              </a:rPr>
              <a:t>K-</a:t>
            </a:r>
            <a:r>
              <a:rPr lang="it-IT" sz="800" b="1" dirty="0" err="1">
                <a:solidFill>
                  <a:schemeClr val="bg1"/>
                </a:solidFill>
                <a:latin typeface="Arial"/>
                <a:cs typeface="Arial"/>
              </a:rPr>
              <a:t>Means</a:t>
            </a:r>
            <a:r>
              <a:rPr lang="it-IT" sz="800" b="1" dirty="0">
                <a:solidFill>
                  <a:schemeClr val="bg1"/>
                </a:solidFill>
                <a:latin typeface="Arial"/>
                <a:cs typeface="Arial"/>
              </a:rPr>
              <a:t> Clustering with </a:t>
            </a:r>
            <a:r>
              <a:rPr lang="it-IT" sz="800" b="1" dirty="0" err="1">
                <a:solidFill>
                  <a:schemeClr val="bg1"/>
                </a:solidFill>
                <a:latin typeface="Arial"/>
                <a:cs typeface="Arial"/>
              </a:rPr>
              <a:t>OpenMP</a:t>
            </a:r>
            <a:endParaRPr lang="it-IT" sz="800" b="1" dirty="0">
              <a:solidFill>
                <a:schemeClr val="bg1"/>
              </a:solidFill>
              <a:latin typeface="Arial"/>
              <a:cs typeface="Arial"/>
            </a:endParaRPr>
          </a:p>
          <a:p>
            <a:pPr algn="r"/>
            <a:r>
              <a:rPr lang="it-IT" sz="800" dirty="0" err="1">
                <a:solidFill>
                  <a:schemeClr val="bg1"/>
                </a:solidFill>
                <a:latin typeface="Arial"/>
                <a:cs typeface="Arial"/>
              </a:rPr>
              <a:t>Introduction</a:t>
            </a:r>
            <a:endParaRPr lang="it-IT" sz="80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89964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7145"/>
            <a:ext cx="9170670" cy="6875145"/>
          </a:xfrm>
          <a:prstGeom prst="rect">
            <a:avLst/>
          </a:prstGeom>
        </p:spPr>
      </p:pic>
      <p:sp>
        <p:nvSpPr>
          <p:cNvPr id="7" name="CasellaDiTesto 6"/>
          <p:cNvSpPr txBox="1"/>
          <p:nvPr/>
        </p:nvSpPr>
        <p:spPr>
          <a:xfrm>
            <a:off x="648253" y="1305402"/>
            <a:ext cx="4663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 err="1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Correctness</a:t>
            </a:r>
            <a:endParaRPr lang="it-IT" sz="2400" b="1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2" name="Rettangolo 11"/>
          <p:cNvSpPr/>
          <p:nvPr/>
        </p:nvSpPr>
        <p:spPr>
          <a:xfrm>
            <a:off x="8255000" y="6366466"/>
            <a:ext cx="280763" cy="501650"/>
          </a:xfrm>
          <a:prstGeom prst="rect">
            <a:avLst/>
          </a:prstGeom>
          <a:solidFill>
            <a:srgbClr val="00305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003257"/>
              </a:solidFill>
            </a:endParaRPr>
          </a:p>
        </p:txBody>
      </p:sp>
      <p:sp>
        <p:nvSpPr>
          <p:cNvPr id="11" name="Segnaposto numero diapositiva 10"/>
          <p:cNvSpPr>
            <a:spLocks noGrp="1"/>
          </p:cNvSpPr>
          <p:nvPr>
            <p:ph type="sldNum" sz="quarter" idx="12"/>
          </p:nvPr>
        </p:nvSpPr>
        <p:spPr>
          <a:xfrm>
            <a:off x="6433693" y="6356350"/>
            <a:ext cx="2133600" cy="365125"/>
          </a:xfrm>
        </p:spPr>
        <p:txBody>
          <a:bodyPr/>
          <a:lstStyle/>
          <a:p>
            <a:r>
              <a:rPr lang="it-IT" b="1" dirty="0">
                <a:solidFill>
                  <a:schemeClr val="bg1"/>
                </a:solidFill>
                <a:latin typeface="Arial"/>
                <a:cs typeface="Arial"/>
              </a:rPr>
              <a:t>14</a:t>
            </a:r>
          </a:p>
        </p:txBody>
      </p:sp>
      <p:sp>
        <p:nvSpPr>
          <p:cNvPr id="10" name="CasellaDiTesto 9"/>
          <p:cNvSpPr txBox="1"/>
          <p:nvPr/>
        </p:nvSpPr>
        <p:spPr>
          <a:xfrm>
            <a:off x="6864465" y="136525"/>
            <a:ext cx="18293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sz="800" b="1" dirty="0">
                <a:solidFill>
                  <a:schemeClr val="bg1"/>
                </a:solidFill>
                <a:latin typeface="Arial"/>
                <a:cs typeface="Arial"/>
              </a:rPr>
              <a:t>K-</a:t>
            </a:r>
            <a:r>
              <a:rPr lang="it-IT" sz="800" b="1" dirty="0" err="1">
                <a:solidFill>
                  <a:schemeClr val="bg1"/>
                </a:solidFill>
                <a:latin typeface="Arial"/>
                <a:cs typeface="Arial"/>
              </a:rPr>
              <a:t>Means</a:t>
            </a:r>
            <a:r>
              <a:rPr lang="it-IT" sz="800" b="1" dirty="0">
                <a:solidFill>
                  <a:schemeClr val="bg1"/>
                </a:solidFill>
                <a:latin typeface="Arial"/>
                <a:cs typeface="Arial"/>
              </a:rPr>
              <a:t> Clustering with </a:t>
            </a:r>
            <a:r>
              <a:rPr lang="it-IT" sz="800" b="1" dirty="0" err="1">
                <a:solidFill>
                  <a:schemeClr val="bg1"/>
                </a:solidFill>
                <a:latin typeface="Arial"/>
                <a:cs typeface="Arial"/>
              </a:rPr>
              <a:t>OpenMP</a:t>
            </a:r>
            <a:endParaRPr lang="it-IT" sz="800" b="1" dirty="0">
              <a:solidFill>
                <a:schemeClr val="bg1"/>
              </a:solidFill>
              <a:latin typeface="Arial"/>
              <a:cs typeface="Arial"/>
            </a:endParaRPr>
          </a:p>
          <a:p>
            <a:pPr algn="r"/>
            <a:r>
              <a:rPr lang="it-IT" sz="800" dirty="0" err="1">
                <a:solidFill>
                  <a:schemeClr val="bg1"/>
                </a:solidFill>
                <a:latin typeface="Arial"/>
                <a:cs typeface="Arial"/>
              </a:rPr>
              <a:t>Correctness</a:t>
            </a:r>
            <a:endParaRPr lang="it-IT" sz="8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C4EA460C-8863-48F2-8DA0-588A45B468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2494" y="1878188"/>
            <a:ext cx="4128855" cy="3715970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169B7EA4-240C-4139-8389-8B7B743D9B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0088" y="1881168"/>
            <a:ext cx="4128855" cy="371597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EB53730E-ED77-4B7E-B3B9-817D6377FE0F}"/>
                  </a:ext>
                </a:extLst>
              </p:cNvPr>
              <p:cNvSpPr txBox="1"/>
              <p:nvPr/>
            </p:nvSpPr>
            <p:spPr>
              <a:xfrm>
                <a:off x="4842494" y="5525353"/>
                <a:ext cx="4059683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1200" dirty="0">
                    <a:latin typeface="Arial"/>
                    <a:cs typeface="Arial"/>
                  </a:rPr>
                  <a:t>Animation of parallel execution with </a:t>
                </a:r>
                <a14:m>
                  <m:oMath xmlns:m="http://schemas.openxmlformats.org/officeDocument/2006/math">
                    <m:r>
                      <a:rPr lang="en-US" sz="1200" i="1" dirty="0" smtClean="0">
                        <a:latin typeface="Cambria Math" panose="02040503050406030204" pitchFamily="18" charset="0"/>
                        <a:cs typeface="Arial"/>
                      </a:rPr>
                      <m:t>6</m:t>
                    </m:r>
                  </m:oMath>
                </a14:m>
                <a:r>
                  <a:rPr lang="en-US" sz="1200" dirty="0">
                    <a:latin typeface="Arial"/>
                    <a:cs typeface="Arial"/>
                  </a:rPr>
                  <a:t> threads of the K-Means algorithm on a dataset of </a:t>
                </a:r>
                <a14:m>
                  <m:oMath xmlns:m="http://schemas.openxmlformats.org/officeDocument/2006/math">
                    <m:r>
                      <a:rPr lang="en-US" sz="1200" i="1" dirty="0" smtClean="0">
                        <a:latin typeface="Cambria Math" panose="02040503050406030204" pitchFamily="18" charset="0"/>
                        <a:cs typeface="Arial"/>
                      </a:rPr>
                      <m:t>10</m:t>
                    </m:r>
                    <m:r>
                      <a:rPr lang="it-IT" sz="1200" b="0" i="1" dirty="0" smtClean="0">
                        <a:latin typeface="Cambria Math" panose="02040503050406030204" pitchFamily="18" charset="0"/>
                        <a:cs typeface="Arial"/>
                      </a:rPr>
                      <m:t>0.</m:t>
                    </m:r>
                    <m:r>
                      <a:rPr lang="en-US" sz="1200" i="1" dirty="0" smtClean="0">
                        <a:latin typeface="Cambria Math" panose="02040503050406030204" pitchFamily="18" charset="0"/>
                        <a:cs typeface="Arial"/>
                      </a:rPr>
                      <m:t>000</m:t>
                    </m:r>
                  </m:oMath>
                </a14:m>
                <a:r>
                  <a:rPr lang="en-US" sz="1200" dirty="0">
                    <a:latin typeface="Arial"/>
                    <a:cs typeface="Arial"/>
                  </a:rPr>
                  <a:t> two-dimensional data points, organized in </a:t>
                </a:r>
                <a14:m>
                  <m:oMath xmlns:m="http://schemas.openxmlformats.org/officeDocument/2006/math">
                    <m:r>
                      <a:rPr lang="en-US" sz="1200" i="1" dirty="0" smtClean="0">
                        <a:latin typeface="Cambria Math" panose="02040503050406030204" pitchFamily="18" charset="0"/>
                        <a:cs typeface="Arial"/>
                      </a:rPr>
                      <m:t>10</m:t>
                    </m:r>
                  </m:oMath>
                </a14:m>
                <a:r>
                  <a:rPr lang="en-US" sz="1200" dirty="0">
                    <a:latin typeface="Arial"/>
                    <a:cs typeface="Arial"/>
                  </a:rPr>
                  <a:t> clusters. The total execution time was </a:t>
                </a:r>
                <a14:m>
                  <m:oMath xmlns:m="http://schemas.openxmlformats.org/officeDocument/2006/math">
                    <m:r>
                      <a:rPr lang="en-US" sz="1200" i="1" dirty="0" smtClean="0">
                        <a:latin typeface="Cambria Math" panose="02040503050406030204" pitchFamily="18" charset="0"/>
                        <a:cs typeface="Arial"/>
                      </a:rPr>
                      <m:t>1.34</m:t>
                    </m:r>
                    <m:r>
                      <a:rPr lang="en-US" sz="1200" i="1" dirty="0" smtClean="0">
                        <a:latin typeface="Cambria Math" panose="02040503050406030204" pitchFamily="18" charset="0"/>
                        <a:cs typeface="Arial"/>
                      </a:rPr>
                      <m:t>𝑠</m:t>
                    </m:r>
                  </m:oMath>
                </a14:m>
                <a:r>
                  <a:rPr lang="en-US" sz="1200" dirty="0">
                    <a:latin typeface="Arial"/>
                    <a:cs typeface="Arial"/>
                  </a:rPr>
                  <a:t>.</a:t>
                </a:r>
                <a:endParaRPr lang="it-IT" sz="1400" dirty="0"/>
              </a:p>
            </p:txBody>
          </p:sp>
        </mc:Choice>
        <mc:Fallback xmlns="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EB53730E-ED77-4B7E-B3B9-817D6377FE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2494" y="5525353"/>
                <a:ext cx="4059683" cy="830997"/>
              </a:xfrm>
              <a:prstGeom prst="rect">
                <a:avLst/>
              </a:prstGeom>
              <a:blipFill>
                <a:blip r:embed="rId6"/>
                <a:stretch>
                  <a:fillRect t="-730" r="-150" b="-365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sellaDiTesto 13">
                <a:extLst>
                  <a:ext uri="{FF2B5EF4-FFF2-40B4-BE49-F238E27FC236}">
                    <a16:creationId xmlns:a16="http://schemas.microsoft.com/office/drawing/2014/main" id="{BB757631-08F4-4265-98DB-8F44BC5BB205}"/>
                  </a:ext>
                </a:extLst>
              </p:cNvPr>
              <p:cNvSpPr txBox="1"/>
              <p:nvPr/>
            </p:nvSpPr>
            <p:spPr>
              <a:xfrm>
                <a:off x="280088" y="5525353"/>
                <a:ext cx="4059683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Animation of sequential execution of the K-Means algorithm on a dataset of </a:t>
                </a:r>
                <a14:m>
                  <m:oMath xmlns:m="http://schemas.openxmlformats.org/officeDocument/2006/math">
                    <m:r>
                      <a:rPr lang="en-US" sz="1200" i="1" dirty="0" smtClean="0">
                        <a:latin typeface="Cambria Math" panose="02040503050406030204" pitchFamily="18" charset="0"/>
                        <a:cs typeface="Arial"/>
                      </a:rPr>
                      <m:t>1</m:t>
                    </m:r>
                    <m:r>
                      <a:rPr lang="it-IT" sz="1200" b="0" i="1" dirty="0" smtClean="0">
                        <a:latin typeface="Cambria Math" panose="02040503050406030204" pitchFamily="18" charset="0"/>
                        <a:cs typeface="Arial"/>
                      </a:rPr>
                      <m:t>0</m:t>
                    </m:r>
                    <m:r>
                      <a:rPr lang="en-US" sz="1200" i="1" dirty="0" smtClean="0">
                        <a:latin typeface="Cambria Math" panose="02040503050406030204" pitchFamily="18" charset="0"/>
                        <a:cs typeface="Arial"/>
                      </a:rPr>
                      <m:t>0</m:t>
                    </m:r>
                    <m:r>
                      <a:rPr lang="it-IT" sz="1200" b="0" i="1" dirty="0" smtClean="0">
                        <a:latin typeface="Cambria Math" panose="02040503050406030204" pitchFamily="18" charset="0"/>
                        <a:cs typeface="Arial"/>
                      </a:rPr>
                      <m:t>.</m:t>
                    </m:r>
                    <m:r>
                      <a:rPr lang="en-US" sz="1200" i="1" dirty="0" smtClean="0">
                        <a:latin typeface="Cambria Math" panose="02040503050406030204" pitchFamily="18" charset="0"/>
                        <a:cs typeface="Arial"/>
                      </a:rPr>
                      <m:t>000</m:t>
                    </m:r>
                  </m:oMath>
                </a14:m>
                <a:r>
                  <a:rPr lang="en-US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 two-dimensional data points, organized in </a:t>
                </a:r>
                <a14:m>
                  <m:oMath xmlns:m="http://schemas.openxmlformats.org/officeDocument/2006/math">
                    <m:r>
                      <a:rPr lang="en-US" sz="1200" i="1" dirty="0" smtClean="0">
                        <a:latin typeface="Cambria Math" panose="02040503050406030204" pitchFamily="18" charset="0"/>
                        <a:cs typeface="Arial"/>
                      </a:rPr>
                      <m:t>10</m:t>
                    </m:r>
                  </m:oMath>
                </a14:m>
                <a:r>
                  <a:rPr lang="en-US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 clusters. The execution time was </a:t>
                </a:r>
                <a14:m>
                  <m:oMath xmlns:m="http://schemas.openxmlformats.org/officeDocument/2006/math">
                    <m:r>
                      <a:rPr lang="en-US" sz="1200" i="1" dirty="0" smtClean="0">
                        <a:latin typeface="Cambria Math" panose="02040503050406030204" pitchFamily="18" charset="0"/>
                        <a:cs typeface="Arial"/>
                      </a:rPr>
                      <m:t>5</m:t>
                    </m:r>
                    <m:r>
                      <a:rPr lang="it-IT" sz="1200" b="0" i="1" dirty="0" smtClean="0">
                        <a:latin typeface="Cambria Math" panose="02040503050406030204" pitchFamily="18" charset="0"/>
                        <a:cs typeface="Arial"/>
                      </a:rPr>
                      <m:t>.52</m:t>
                    </m:r>
                    <m:r>
                      <a:rPr lang="en-US" sz="1200" i="1" dirty="0">
                        <a:latin typeface="Cambria Math" panose="02040503050406030204" pitchFamily="18" charset="0"/>
                        <a:cs typeface="Arial"/>
                      </a:rPr>
                      <m:t>𝑠</m:t>
                    </m:r>
                  </m:oMath>
                </a14:m>
                <a:r>
                  <a:rPr lang="en-US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  <a:endParaRPr lang="it-IT" sz="1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4" name="CasellaDiTesto 13">
                <a:extLst>
                  <a:ext uri="{FF2B5EF4-FFF2-40B4-BE49-F238E27FC236}">
                    <a16:creationId xmlns:a16="http://schemas.microsoft.com/office/drawing/2014/main" id="{BB757631-08F4-4265-98DB-8F44BC5BB2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088" y="5525353"/>
                <a:ext cx="4059683" cy="830997"/>
              </a:xfrm>
              <a:prstGeom prst="rect">
                <a:avLst/>
              </a:prstGeom>
              <a:blipFill>
                <a:blip r:embed="rId7"/>
                <a:stretch>
                  <a:fillRect l="-150" t="-730" b="-365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049169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7145"/>
            <a:ext cx="9170670" cy="6875145"/>
          </a:xfrm>
          <a:prstGeom prst="rect">
            <a:avLst/>
          </a:prstGeom>
        </p:spPr>
      </p:pic>
      <p:sp>
        <p:nvSpPr>
          <p:cNvPr id="7" name="CasellaDiTesto 6"/>
          <p:cNvSpPr txBox="1"/>
          <p:nvPr/>
        </p:nvSpPr>
        <p:spPr>
          <a:xfrm>
            <a:off x="648253" y="1305402"/>
            <a:ext cx="4663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Performance</a:t>
            </a:r>
          </a:p>
        </p:txBody>
      </p:sp>
      <p:sp>
        <p:nvSpPr>
          <p:cNvPr id="12" name="Rettangolo 11"/>
          <p:cNvSpPr/>
          <p:nvPr/>
        </p:nvSpPr>
        <p:spPr>
          <a:xfrm>
            <a:off x="8255000" y="6366466"/>
            <a:ext cx="280763" cy="501650"/>
          </a:xfrm>
          <a:prstGeom prst="rect">
            <a:avLst/>
          </a:prstGeom>
          <a:solidFill>
            <a:srgbClr val="00305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003257"/>
              </a:solidFill>
            </a:endParaRPr>
          </a:p>
        </p:txBody>
      </p:sp>
      <p:sp>
        <p:nvSpPr>
          <p:cNvPr id="11" name="Segnaposto numero diapositiva 10"/>
          <p:cNvSpPr>
            <a:spLocks noGrp="1"/>
          </p:cNvSpPr>
          <p:nvPr>
            <p:ph type="sldNum" sz="quarter" idx="12"/>
          </p:nvPr>
        </p:nvSpPr>
        <p:spPr>
          <a:xfrm>
            <a:off x="6433693" y="6356350"/>
            <a:ext cx="2133600" cy="365125"/>
          </a:xfrm>
        </p:spPr>
        <p:txBody>
          <a:bodyPr/>
          <a:lstStyle/>
          <a:p>
            <a:r>
              <a:rPr lang="it-IT" b="1" dirty="0">
                <a:solidFill>
                  <a:schemeClr val="bg1"/>
                </a:solidFill>
                <a:latin typeface="Arial"/>
                <a:cs typeface="Arial"/>
              </a:rPr>
              <a:t>15</a:t>
            </a:r>
          </a:p>
        </p:txBody>
      </p:sp>
      <p:sp>
        <p:nvSpPr>
          <p:cNvPr id="10" name="CasellaDiTesto 9"/>
          <p:cNvSpPr txBox="1"/>
          <p:nvPr/>
        </p:nvSpPr>
        <p:spPr>
          <a:xfrm>
            <a:off x="6864465" y="136525"/>
            <a:ext cx="18293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sz="800" b="1" dirty="0">
                <a:solidFill>
                  <a:schemeClr val="bg1"/>
                </a:solidFill>
                <a:latin typeface="Arial"/>
                <a:cs typeface="Arial"/>
              </a:rPr>
              <a:t>K-</a:t>
            </a:r>
            <a:r>
              <a:rPr lang="it-IT" sz="800" b="1" dirty="0" err="1">
                <a:solidFill>
                  <a:schemeClr val="bg1"/>
                </a:solidFill>
                <a:latin typeface="Arial"/>
                <a:cs typeface="Arial"/>
              </a:rPr>
              <a:t>Means</a:t>
            </a:r>
            <a:r>
              <a:rPr lang="it-IT" sz="800" b="1" dirty="0">
                <a:solidFill>
                  <a:schemeClr val="bg1"/>
                </a:solidFill>
                <a:latin typeface="Arial"/>
                <a:cs typeface="Arial"/>
              </a:rPr>
              <a:t> Clustering with </a:t>
            </a:r>
            <a:r>
              <a:rPr lang="it-IT" sz="800" b="1" dirty="0" err="1">
                <a:solidFill>
                  <a:schemeClr val="bg1"/>
                </a:solidFill>
                <a:latin typeface="Arial"/>
                <a:cs typeface="Arial"/>
              </a:rPr>
              <a:t>OpenMP</a:t>
            </a:r>
            <a:endParaRPr lang="it-IT" sz="800" b="1" dirty="0">
              <a:solidFill>
                <a:schemeClr val="bg1"/>
              </a:solidFill>
              <a:latin typeface="Arial"/>
              <a:cs typeface="Arial"/>
            </a:endParaRPr>
          </a:p>
          <a:p>
            <a:pPr algn="r"/>
            <a:r>
              <a:rPr lang="it-IT" sz="800" dirty="0">
                <a:solidFill>
                  <a:schemeClr val="bg1"/>
                </a:solidFill>
                <a:latin typeface="Arial"/>
                <a:cs typeface="Arial"/>
              </a:rPr>
              <a:t>Performance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7DC63684-74D2-496A-9588-5C4487306240}"/>
                  </a:ext>
                </a:extLst>
              </p:cNvPr>
              <p:cNvSpPr txBox="1"/>
              <p:nvPr/>
            </p:nvSpPr>
            <p:spPr>
              <a:xfrm>
                <a:off x="555366" y="2019062"/>
                <a:ext cx="8059937" cy="34778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en-US" sz="2000" dirty="0"/>
                  <a:t>Analysis of speedup as the number of data points, number of clusters and data point dimensions change:</a:t>
                </a:r>
              </a:p>
              <a:p>
                <a:pPr marL="914400" lvl="1" indent="-457200">
                  <a:spcAft>
                    <a:spcPts val="1200"/>
                  </a:spcAft>
                  <a:buFont typeface="+mj-lt"/>
                  <a:buAutoNum type="arabicPeriod"/>
                </a:pPr>
                <a:r>
                  <a:rPr lang="en-US" sz="2000" dirty="0"/>
                  <a:t>Dataset of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1.000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10.000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100.000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1.000.000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10.000.000</m:t>
                    </m:r>
                  </m:oMath>
                </a14:m>
                <a:r>
                  <a:rPr lang="en-US" sz="2000" dirty="0"/>
                  <a:t> two-dimensional data points, organized in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10</m:t>
                    </m:r>
                  </m:oMath>
                </a14:m>
                <a:r>
                  <a:rPr lang="en-US" sz="2000" dirty="0"/>
                  <a:t> clusters.</a:t>
                </a:r>
              </a:p>
              <a:p>
                <a:pPr marL="914400" lvl="1" indent="-457200">
                  <a:spcAft>
                    <a:spcPts val="1200"/>
                  </a:spcAft>
                  <a:buFont typeface="+mj-lt"/>
                  <a:buAutoNum type="arabicPeriod"/>
                </a:pPr>
                <a:r>
                  <a:rPr lang="en-US" sz="2000" dirty="0"/>
                  <a:t>Dataset of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10.000</m:t>
                    </m:r>
                    <m:r>
                      <a:rPr lang="it-IT" sz="2000" b="0" i="0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/>
                  <a:t>two-dimensional data points, organized in </a:t>
                </a:r>
                <a14:m>
                  <m:oMath xmlns:m="http://schemas.openxmlformats.org/officeDocument/2006/math">
                    <m:r>
                      <a:rPr lang="it-IT" sz="2000" b="0" i="1" dirty="0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it-IT" sz="2000" b="0" i="1" dirty="0" smtClean="0"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10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it-IT" sz="2000" b="0" i="1" dirty="0" smtClean="0">
                        <a:latin typeface="Cambria Math" panose="02040503050406030204" pitchFamily="18" charset="0"/>
                      </a:rPr>
                      <m:t>50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it-IT" sz="2000" b="0" i="0" dirty="0" smtClean="0">
                        <a:latin typeface="Cambria Math" panose="02040503050406030204" pitchFamily="18" charset="0"/>
                      </a:rPr>
                      <m:t>100</m:t>
                    </m:r>
                  </m:oMath>
                </a14:m>
                <a:r>
                  <a:rPr lang="en-US" sz="2000" dirty="0"/>
                  <a:t> clusters.</a:t>
                </a:r>
              </a:p>
              <a:p>
                <a:pPr marL="914400" lvl="1" indent="-457200">
                  <a:spcAft>
                    <a:spcPts val="1200"/>
                  </a:spcAft>
                  <a:buFont typeface="+mj-lt"/>
                  <a:buAutoNum type="arabicPeriod"/>
                </a:pPr>
                <a:r>
                  <a:rPr lang="en-US" sz="2000" dirty="0"/>
                  <a:t>Dataset of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10.000</m:t>
                    </m:r>
                    <m:r>
                      <a:rPr lang="it-IT" sz="2000" b="0" i="0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/>
                  <a:t>data points with </a:t>
                </a:r>
                <a14:m>
                  <m:oMath xmlns:m="http://schemas.openxmlformats.org/officeDocument/2006/math">
                    <m:r>
                      <a:rPr lang="it-IT" sz="2000" i="1" dirty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it-IT" sz="2000" b="0" i="1" dirty="0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it-IT" sz="2000" b="0" i="0" dirty="0" smtClean="0"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it-IT" sz="2000" b="0" i="0" dirty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it-IT" sz="2000" i="1" dirty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it-IT" sz="2000" b="0" i="0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it-IT" sz="2000" dirty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2000" dirty="0"/>
                  <a:t> dimensions, organized in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10</m:t>
                    </m:r>
                  </m:oMath>
                </a14:m>
                <a:r>
                  <a:rPr lang="en-US" sz="2000" dirty="0"/>
                  <a:t> clusters.</a:t>
                </a:r>
              </a:p>
              <a:p>
                <a:pPr marL="457200" indent="-45720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en-US" sz="2000" dirty="0"/>
                  <a:t>Comparison of </a:t>
                </a:r>
                <a:r>
                  <a:rPr lang="en-US" sz="2000" dirty="0" err="1"/>
                  <a:t>AoS</a:t>
                </a:r>
                <a:r>
                  <a:rPr lang="en-US" sz="2000" dirty="0"/>
                  <a:t> and </a:t>
                </a:r>
                <a:r>
                  <a:rPr lang="en-US" sz="2000" dirty="0" err="1"/>
                  <a:t>SoA</a:t>
                </a:r>
                <a:r>
                  <a:rPr lang="en-US" sz="2000" dirty="0"/>
                  <a:t> architectures.</a:t>
                </a:r>
                <a:endParaRPr lang="en-US" sz="2000" b="0" i="0" u="none" strike="noStrike" baseline="0" dirty="0"/>
              </a:p>
            </p:txBody>
          </p:sp>
        </mc:Choice>
        <mc:Fallback xmlns="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7DC63684-74D2-496A-9588-5C44873062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366" y="2019062"/>
                <a:ext cx="8059937" cy="3477875"/>
              </a:xfrm>
              <a:prstGeom prst="rect">
                <a:avLst/>
              </a:prstGeom>
              <a:blipFill>
                <a:blip r:embed="rId4"/>
                <a:stretch>
                  <a:fillRect l="-681" t="-876" b="-210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61636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7145"/>
            <a:ext cx="9170670" cy="6875145"/>
          </a:xfrm>
          <a:prstGeom prst="rect">
            <a:avLst/>
          </a:prstGeom>
        </p:spPr>
      </p:pic>
      <p:sp>
        <p:nvSpPr>
          <p:cNvPr id="12" name="Rettangolo 11"/>
          <p:cNvSpPr/>
          <p:nvPr/>
        </p:nvSpPr>
        <p:spPr>
          <a:xfrm>
            <a:off x="8255000" y="6366466"/>
            <a:ext cx="280763" cy="501650"/>
          </a:xfrm>
          <a:prstGeom prst="rect">
            <a:avLst/>
          </a:prstGeom>
          <a:solidFill>
            <a:srgbClr val="00305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003257"/>
              </a:solidFill>
            </a:endParaRPr>
          </a:p>
        </p:txBody>
      </p:sp>
      <p:sp>
        <p:nvSpPr>
          <p:cNvPr id="11" name="Segnaposto numero diapositiva 10"/>
          <p:cNvSpPr>
            <a:spLocks noGrp="1"/>
          </p:cNvSpPr>
          <p:nvPr>
            <p:ph type="sldNum" sz="quarter" idx="12"/>
          </p:nvPr>
        </p:nvSpPr>
        <p:spPr>
          <a:xfrm>
            <a:off x="6433693" y="6356350"/>
            <a:ext cx="2133600" cy="365125"/>
          </a:xfrm>
        </p:spPr>
        <p:txBody>
          <a:bodyPr/>
          <a:lstStyle/>
          <a:p>
            <a:r>
              <a:rPr lang="it-IT" b="1" dirty="0">
                <a:solidFill>
                  <a:schemeClr val="bg1"/>
                </a:solidFill>
                <a:latin typeface="Arial"/>
                <a:cs typeface="Arial"/>
              </a:rPr>
              <a:t>16</a:t>
            </a:r>
          </a:p>
        </p:txBody>
      </p:sp>
      <p:sp>
        <p:nvSpPr>
          <p:cNvPr id="10" name="CasellaDiTesto 9"/>
          <p:cNvSpPr txBox="1"/>
          <p:nvPr/>
        </p:nvSpPr>
        <p:spPr>
          <a:xfrm>
            <a:off x="6864465" y="136525"/>
            <a:ext cx="18293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sz="800" b="1" dirty="0">
                <a:solidFill>
                  <a:schemeClr val="bg1"/>
                </a:solidFill>
                <a:latin typeface="Arial"/>
                <a:cs typeface="Arial"/>
              </a:rPr>
              <a:t>K-</a:t>
            </a:r>
            <a:r>
              <a:rPr lang="it-IT" sz="800" b="1" dirty="0" err="1">
                <a:solidFill>
                  <a:schemeClr val="bg1"/>
                </a:solidFill>
                <a:latin typeface="Arial"/>
                <a:cs typeface="Arial"/>
              </a:rPr>
              <a:t>Means</a:t>
            </a:r>
            <a:r>
              <a:rPr lang="it-IT" sz="800" b="1" dirty="0">
                <a:solidFill>
                  <a:schemeClr val="bg1"/>
                </a:solidFill>
                <a:latin typeface="Arial"/>
                <a:cs typeface="Arial"/>
              </a:rPr>
              <a:t> Clustering with </a:t>
            </a:r>
            <a:r>
              <a:rPr lang="it-IT" sz="800" b="1" dirty="0" err="1">
                <a:solidFill>
                  <a:schemeClr val="bg1"/>
                </a:solidFill>
                <a:latin typeface="Arial"/>
                <a:cs typeface="Arial"/>
              </a:rPr>
              <a:t>OpenMP</a:t>
            </a:r>
            <a:endParaRPr lang="it-IT" sz="800" b="1" dirty="0">
              <a:solidFill>
                <a:schemeClr val="bg1"/>
              </a:solidFill>
              <a:latin typeface="Arial"/>
              <a:cs typeface="Arial"/>
            </a:endParaRPr>
          </a:p>
          <a:p>
            <a:pPr algn="r"/>
            <a:r>
              <a:rPr lang="it-IT" sz="800" dirty="0">
                <a:solidFill>
                  <a:schemeClr val="bg1"/>
                </a:solidFill>
                <a:latin typeface="Arial"/>
                <a:cs typeface="Arial"/>
              </a:rPr>
              <a:t>Performance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7DC63684-74D2-496A-9588-5C4487306240}"/>
              </a:ext>
            </a:extLst>
          </p:cNvPr>
          <p:cNvSpPr txBox="1"/>
          <p:nvPr/>
        </p:nvSpPr>
        <p:spPr>
          <a:xfrm>
            <a:off x="555366" y="1267222"/>
            <a:ext cx="52459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Speed as the number of points changes:</a:t>
            </a:r>
            <a:endParaRPr lang="en-US" sz="2000" b="0" i="0" u="none" strike="noStrike" baseline="0" dirty="0"/>
          </a:p>
        </p:txBody>
      </p:sp>
      <p:graphicFrame>
        <p:nvGraphicFramePr>
          <p:cNvPr id="4" name="Tabella 4">
            <a:extLst>
              <a:ext uri="{FF2B5EF4-FFF2-40B4-BE49-F238E27FC236}">
                <a16:creationId xmlns:a16="http://schemas.microsoft.com/office/drawing/2014/main" id="{1329D9E3-24E2-442E-994D-F0D35112D0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7526004"/>
              </p:ext>
            </p:extLst>
          </p:nvPr>
        </p:nvGraphicFramePr>
        <p:xfrm>
          <a:off x="1422000" y="1791692"/>
          <a:ext cx="6300000" cy="1728000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900000">
                  <a:extLst>
                    <a:ext uri="{9D8B030D-6E8A-4147-A177-3AD203B41FA5}">
                      <a16:colId xmlns:a16="http://schemas.microsoft.com/office/drawing/2014/main" val="2631461704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3873985366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2592694748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4009461250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1942867455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2841124003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4140689393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algn="ctr"/>
                      <a:endParaRPr lang="it-IT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/>
                        <a:t>2 </a:t>
                      </a:r>
                      <a:r>
                        <a:rPr lang="it-IT" sz="1200" dirty="0" err="1"/>
                        <a:t>Threads</a:t>
                      </a:r>
                      <a:endParaRPr lang="it-IT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/>
                        <a:t>4 </a:t>
                      </a:r>
                      <a:r>
                        <a:rPr lang="it-IT" sz="1200" dirty="0" err="1"/>
                        <a:t>Threads</a:t>
                      </a:r>
                      <a:endParaRPr lang="it-IT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/>
                        <a:t>6 </a:t>
                      </a:r>
                      <a:r>
                        <a:rPr lang="it-IT" sz="1200" dirty="0" err="1"/>
                        <a:t>Threads</a:t>
                      </a:r>
                      <a:endParaRPr lang="it-IT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/>
                        <a:t>8 </a:t>
                      </a:r>
                      <a:r>
                        <a:rPr lang="it-IT" sz="1200" dirty="0" err="1"/>
                        <a:t>Threads</a:t>
                      </a:r>
                      <a:endParaRPr lang="it-IT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/>
                        <a:t>10 </a:t>
                      </a:r>
                      <a:r>
                        <a:rPr lang="it-IT" sz="1200" dirty="0" err="1"/>
                        <a:t>Threads</a:t>
                      </a:r>
                      <a:endParaRPr lang="it-IT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/>
                        <a:t>12 </a:t>
                      </a:r>
                      <a:r>
                        <a:rPr lang="it-IT" sz="1200" dirty="0" err="1"/>
                        <a:t>Threads</a:t>
                      </a:r>
                      <a:endParaRPr lang="it-IT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9091634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/>
                      <a:r>
                        <a:rPr lang="it-IT" sz="1200" dirty="0"/>
                        <a:t>1.000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/>
                        <a:t>1,35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/>
                        <a:t>1,94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/>
                        <a:t>2,17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/>
                        <a:t>2,17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/>
                        <a:t>1,85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/>
                        <a:t>2,25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1713010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/>
                      <a:r>
                        <a:rPr lang="it-IT" sz="1200" dirty="0"/>
                        <a:t>10.000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/>
                        <a:t>1,64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/>
                        <a:t>2,65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/>
                        <a:t>3,27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/>
                        <a:t>3,83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/>
                        <a:t>4,32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/>
                        <a:t>3,92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1157108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/>
                      <a:r>
                        <a:rPr lang="it-IT" sz="1200" dirty="0"/>
                        <a:t>100.000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/>
                        <a:t>1,63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/>
                        <a:t>2,81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/>
                        <a:t>3,49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/>
                        <a:t>3,94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/>
                        <a:t>4,88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/>
                        <a:t>5,21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0861069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/>
                      <a:r>
                        <a:rPr lang="it-IT" sz="1200" dirty="0"/>
                        <a:t>1.000.000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/>
                        <a:t>1,63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/>
                        <a:t>2,81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/>
                        <a:t>3,55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/>
                        <a:t>4,07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/>
                        <a:t>4,92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/>
                        <a:t>5,24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919305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/>
                      <a:r>
                        <a:rPr lang="it-IT" sz="1200" dirty="0"/>
                        <a:t>10.000.000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/>
                        <a:t>1,63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/>
                        <a:t>2,82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/>
                        <a:t>3,62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/>
                        <a:t>4,24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/>
                        <a:t>5,00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dirty="0"/>
                        <a:t>5,48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6315381"/>
                  </a:ext>
                </a:extLst>
              </a:tr>
            </a:tbl>
          </a:graphicData>
        </a:graphic>
      </p:graphicFrame>
      <p:pic>
        <p:nvPicPr>
          <p:cNvPr id="6" name="Immagine 5">
            <a:extLst>
              <a:ext uri="{FF2B5EF4-FFF2-40B4-BE49-F238E27FC236}">
                <a16:creationId xmlns:a16="http://schemas.microsoft.com/office/drawing/2014/main" id="{D09CEA38-43FA-458A-9943-0BBBA75DD1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4267" y="3579560"/>
            <a:ext cx="4102135" cy="3076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7657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7145"/>
            <a:ext cx="9170670" cy="6875145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9FC684C2-5846-438F-8045-B9FDFD8DFD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4268" y="3579561"/>
            <a:ext cx="4102134" cy="3076600"/>
          </a:xfrm>
          <a:prstGeom prst="rect">
            <a:avLst/>
          </a:prstGeom>
        </p:spPr>
      </p:pic>
      <p:sp>
        <p:nvSpPr>
          <p:cNvPr id="12" name="Rettangolo 11"/>
          <p:cNvSpPr/>
          <p:nvPr/>
        </p:nvSpPr>
        <p:spPr>
          <a:xfrm>
            <a:off x="8255000" y="6366466"/>
            <a:ext cx="280763" cy="501650"/>
          </a:xfrm>
          <a:prstGeom prst="rect">
            <a:avLst/>
          </a:prstGeom>
          <a:solidFill>
            <a:srgbClr val="00305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003257"/>
              </a:solidFill>
            </a:endParaRPr>
          </a:p>
        </p:txBody>
      </p:sp>
      <p:sp>
        <p:nvSpPr>
          <p:cNvPr id="11" name="Segnaposto numero diapositiva 10"/>
          <p:cNvSpPr>
            <a:spLocks noGrp="1"/>
          </p:cNvSpPr>
          <p:nvPr>
            <p:ph type="sldNum" sz="quarter" idx="12"/>
          </p:nvPr>
        </p:nvSpPr>
        <p:spPr>
          <a:xfrm>
            <a:off x="6433693" y="6356350"/>
            <a:ext cx="2133600" cy="365125"/>
          </a:xfrm>
        </p:spPr>
        <p:txBody>
          <a:bodyPr/>
          <a:lstStyle/>
          <a:p>
            <a:r>
              <a:rPr lang="it-IT" b="1" dirty="0">
                <a:solidFill>
                  <a:schemeClr val="bg1"/>
                </a:solidFill>
                <a:latin typeface="Arial"/>
                <a:cs typeface="Arial"/>
              </a:rPr>
              <a:t>17</a:t>
            </a:r>
          </a:p>
        </p:txBody>
      </p:sp>
      <p:sp>
        <p:nvSpPr>
          <p:cNvPr id="10" name="CasellaDiTesto 9"/>
          <p:cNvSpPr txBox="1"/>
          <p:nvPr/>
        </p:nvSpPr>
        <p:spPr>
          <a:xfrm>
            <a:off x="6864465" y="136525"/>
            <a:ext cx="18293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sz="800" b="1" dirty="0">
                <a:solidFill>
                  <a:schemeClr val="bg1"/>
                </a:solidFill>
                <a:latin typeface="Arial"/>
                <a:cs typeface="Arial"/>
              </a:rPr>
              <a:t>K-</a:t>
            </a:r>
            <a:r>
              <a:rPr lang="it-IT" sz="800" b="1" dirty="0" err="1">
                <a:solidFill>
                  <a:schemeClr val="bg1"/>
                </a:solidFill>
                <a:latin typeface="Arial"/>
                <a:cs typeface="Arial"/>
              </a:rPr>
              <a:t>Means</a:t>
            </a:r>
            <a:r>
              <a:rPr lang="it-IT" sz="800" b="1" dirty="0">
                <a:solidFill>
                  <a:schemeClr val="bg1"/>
                </a:solidFill>
                <a:latin typeface="Arial"/>
                <a:cs typeface="Arial"/>
              </a:rPr>
              <a:t> Clustering with </a:t>
            </a:r>
            <a:r>
              <a:rPr lang="it-IT" sz="800" b="1" dirty="0" err="1">
                <a:solidFill>
                  <a:schemeClr val="bg1"/>
                </a:solidFill>
                <a:latin typeface="Arial"/>
                <a:cs typeface="Arial"/>
              </a:rPr>
              <a:t>OpenMP</a:t>
            </a:r>
            <a:endParaRPr lang="it-IT" sz="800" b="1" dirty="0">
              <a:solidFill>
                <a:schemeClr val="bg1"/>
              </a:solidFill>
              <a:latin typeface="Arial"/>
              <a:cs typeface="Arial"/>
            </a:endParaRPr>
          </a:p>
          <a:p>
            <a:pPr algn="r"/>
            <a:r>
              <a:rPr lang="it-IT" sz="800" dirty="0">
                <a:solidFill>
                  <a:schemeClr val="bg1"/>
                </a:solidFill>
                <a:latin typeface="Arial"/>
                <a:cs typeface="Arial"/>
              </a:rPr>
              <a:t>Performance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7DC63684-74D2-496A-9588-5C4487306240}"/>
              </a:ext>
            </a:extLst>
          </p:cNvPr>
          <p:cNvSpPr txBox="1"/>
          <p:nvPr/>
        </p:nvSpPr>
        <p:spPr>
          <a:xfrm>
            <a:off x="555366" y="1267222"/>
            <a:ext cx="52459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Speed as the number of clusters changes:</a:t>
            </a:r>
            <a:endParaRPr lang="en-US" sz="2000" b="0" i="0" u="none" strike="noStrike" baseline="0" dirty="0"/>
          </a:p>
        </p:txBody>
      </p:sp>
      <p:graphicFrame>
        <p:nvGraphicFramePr>
          <p:cNvPr id="4" name="Tabella 4">
            <a:extLst>
              <a:ext uri="{FF2B5EF4-FFF2-40B4-BE49-F238E27FC236}">
                <a16:creationId xmlns:a16="http://schemas.microsoft.com/office/drawing/2014/main" id="{1329D9E3-24E2-442E-994D-F0D35112D0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6022707"/>
              </p:ext>
            </p:extLst>
          </p:nvPr>
        </p:nvGraphicFramePr>
        <p:xfrm>
          <a:off x="1422000" y="1791692"/>
          <a:ext cx="6300000" cy="1728000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900000">
                  <a:extLst>
                    <a:ext uri="{9D8B030D-6E8A-4147-A177-3AD203B41FA5}">
                      <a16:colId xmlns:a16="http://schemas.microsoft.com/office/drawing/2014/main" val="2631461704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3873985366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2592694748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4009461250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1942867455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2841124003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4140689393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algn="ctr"/>
                      <a:endParaRPr lang="it-IT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/>
                        <a:t>2 </a:t>
                      </a:r>
                      <a:r>
                        <a:rPr lang="it-IT" sz="1200" dirty="0" err="1"/>
                        <a:t>Threads</a:t>
                      </a:r>
                      <a:endParaRPr lang="it-IT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/>
                        <a:t>4 </a:t>
                      </a:r>
                      <a:r>
                        <a:rPr lang="it-IT" sz="1200" dirty="0" err="1"/>
                        <a:t>Threads</a:t>
                      </a:r>
                      <a:endParaRPr lang="it-IT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/>
                        <a:t>6 </a:t>
                      </a:r>
                      <a:r>
                        <a:rPr lang="it-IT" sz="1200" dirty="0" err="1"/>
                        <a:t>Threads</a:t>
                      </a:r>
                      <a:endParaRPr lang="it-IT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/>
                        <a:t>8 </a:t>
                      </a:r>
                      <a:r>
                        <a:rPr lang="it-IT" sz="1200" dirty="0" err="1"/>
                        <a:t>Threads</a:t>
                      </a:r>
                      <a:endParaRPr lang="it-IT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/>
                        <a:t>10 </a:t>
                      </a:r>
                      <a:r>
                        <a:rPr lang="it-IT" sz="1200" dirty="0" err="1"/>
                        <a:t>Threads</a:t>
                      </a:r>
                      <a:endParaRPr lang="it-IT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/>
                        <a:t>12 </a:t>
                      </a:r>
                      <a:r>
                        <a:rPr lang="it-IT" sz="1200" dirty="0" err="1"/>
                        <a:t>Threads</a:t>
                      </a:r>
                      <a:endParaRPr lang="it-IT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9091634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/>
                      <a:r>
                        <a:rPr lang="it-IT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/>
                        <a:t>0,92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/>
                        <a:t>1,02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/>
                        <a:t>1,02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/>
                        <a:t>1,00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/>
                        <a:t>0,96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/>
                        <a:t>0,93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1713010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/>
                      <a:r>
                        <a:rPr lang="it-IT" sz="1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/>
                        <a:t>1,41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/>
                        <a:t>1,99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/>
                        <a:t>2,43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/>
                        <a:t>2,86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/>
                        <a:t>3,24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/>
                        <a:t>3,18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1157108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/>
                      <a:r>
                        <a:rPr lang="it-IT" sz="12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/>
                        <a:t>1,57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/>
                        <a:t>2,69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/>
                        <a:t>3,18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/>
                        <a:t>4,01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/>
                        <a:t>4,93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/>
                        <a:t>5,32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0861069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/>
                      <a:r>
                        <a:rPr lang="it-IT" sz="1200" dirty="0"/>
                        <a:t>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/>
                        <a:t>4,80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/>
                        <a:t>3,43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/>
                        <a:t>4,08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/>
                        <a:t>5,04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/>
                        <a:t>6,28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/>
                        <a:t>6,49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919305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/>
                      <a:r>
                        <a:rPr lang="it-IT" sz="1200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/>
                        <a:t>1,79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/>
                        <a:t>3,44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/>
                        <a:t>4,56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/>
                        <a:t>5,26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/>
                        <a:t>6,27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dirty="0"/>
                        <a:t>6,52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63153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921341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7145"/>
            <a:ext cx="9170670" cy="6875145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82CD4E67-387B-4ED5-8B18-6782A4AF95E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725" r="7912"/>
          <a:stretch/>
        </p:blipFill>
        <p:spPr>
          <a:xfrm>
            <a:off x="968964" y="3591854"/>
            <a:ext cx="3542716" cy="3076600"/>
          </a:xfrm>
          <a:prstGeom prst="rect">
            <a:avLst/>
          </a:prstGeom>
        </p:spPr>
      </p:pic>
      <p:sp>
        <p:nvSpPr>
          <p:cNvPr id="12" name="Rettangolo 11"/>
          <p:cNvSpPr/>
          <p:nvPr/>
        </p:nvSpPr>
        <p:spPr>
          <a:xfrm>
            <a:off x="8255000" y="6366466"/>
            <a:ext cx="280763" cy="501650"/>
          </a:xfrm>
          <a:prstGeom prst="rect">
            <a:avLst/>
          </a:prstGeom>
          <a:solidFill>
            <a:srgbClr val="00305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003257"/>
              </a:solidFill>
            </a:endParaRPr>
          </a:p>
        </p:txBody>
      </p:sp>
      <p:sp>
        <p:nvSpPr>
          <p:cNvPr id="11" name="Segnaposto numero diapositiva 10"/>
          <p:cNvSpPr>
            <a:spLocks noGrp="1"/>
          </p:cNvSpPr>
          <p:nvPr>
            <p:ph type="sldNum" sz="quarter" idx="12"/>
          </p:nvPr>
        </p:nvSpPr>
        <p:spPr>
          <a:xfrm>
            <a:off x="6433693" y="6356350"/>
            <a:ext cx="2133600" cy="365125"/>
          </a:xfrm>
        </p:spPr>
        <p:txBody>
          <a:bodyPr/>
          <a:lstStyle/>
          <a:p>
            <a:r>
              <a:rPr lang="it-IT" b="1" dirty="0">
                <a:solidFill>
                  <a:schemeClr val="bg1"/>
                </a:solidFill>
                <a:latin typeface="Arial"/>
                <a:cs typeface="Arial"/>
              </a:rPr>
              <a:t>18</a:t>
            </a:r>
          </a:p>
        </p:txBody>
      </p:sp>
      <p:sp>
        <p:nvSpPr>
          <p:cNvPr id="10" name="CasellaDiTesto 9"/>
          <p:cNvSpPr txBox="1"/>
          <p:nvPr/>
        </p:nvSpPr>
        <p:spPr>
          <a:xfrm>
            <a:off x="6864465" y="136525"/>
            <a:ext cx="18293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sz="800" b="1" dirty="0">
                <a:solidFill>
                  <a:schemeClr val="bg1"/>
                </a:solidFill>
                <a:latin typeface="Arial"/>
                <a:cs typeface="Arial"/>
              </a:rPr>
              <a:t>K-</a:t>
            </a:r>
            <a:r>
              <a:rPr lang="it-IT" sz="800" b="1" dirty="0" err="1">
                <a:solidFill>
                  <a:schemeClr val="bg1"/>
                </a:solidFill>
                <a:latin typeface="Arial"/>
                <a:cs typeface="Arial"/>
              </a:rPr>
              <a:t>Means</a:t>
            </a:r>
            <a:r>
              <a:rPr lang="it-IT" sz="800" b="1" dirty="0">
                <a:solidFill>
                  <a:schemeClr val="bg1"/>
                </a:solidFill>
                <a:latin typeface="Arial"/>
                <a:cs typeface="Arial"/>
              </a:rPr>
              <a:t> Clustering with </a:t>
            </a:r>
            <a:r>
              <a:rPr lang="it-IT" sz="800" b="1" dirty="0" err="1">
                <a:solidFill>
                  <a:schemeClr val="bg1"/>
                </a:solidFill>
                <a:latin typeface="Arial"/>
                <a:cs typeface="Arial"/>
              </a:rPr>
              <a:t>OpenMP</a:t>
            </a:r>
            <a:endParaRPr lang="it-IT" sz="800" b="1" dirty="0">
              <a:solidFill>
                <a:schemeClr val="bg1"/>
              </a:solidFill>
              <a:latin typeface="Arial"/>
              <a:cs typeface="Arial"/>
            </a:endParaRPr>
          </a:p>
          <a:p>
            <a:pPr algn="r"/>
            <a:r>
              <a:rPr lang="it-IT" sz="800" dirty="0">
                <a:solidFill>
                  <a:schemeClr val="bg1"/>
                </a:solidFill>
                <a:latin typeface="Arial"/>
                <a:cs typeface="Arial"/>
              </a:rPr>
              <a:t>Performance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7DC63684-74D2-496A-9588-5C4487306240}"/>
              </a:ext>
            </a:extLst>
          </p:cNvPr>
          <p:cNvSpPr txBox="1"/>
          <p:nvPr/>
        </p:nvSpPr>
        <p:spPr>
          <a:xfrm>
            <a:off x="555366" y="1267222"/>
            <a:ext cx="52459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Speed as the dimensions changes:</a:t>
            </a:r>
            <a:endParaRPr lang="en-US" sz="2000" b="0" i="0" u="none" strike="noStrike" baseline="0" dirty="0"/>
          </a:p>
        </p:txBody>
      </p:sp>
      <p:graphicFrame>
        <p:nvGraphicFramePr>
          <p:cNvPr id="4" name="Tabella 4">
            <a:extLst>
              <a:ext uri="{FF2B5EF4-FFF2-40B4-BE49-F238E27FC236}">
                <a16:creationId xmlns:a16="http://schemas.microsoft.com/office/drawing/2014/main" id="{1329D9E3-24E2-442E-994D-F0D35112D0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2544904"/>
              </p:ext>
            </p:extLst>
          </p:nvPr>
        </p:nvGraphicFramePr>
        <p:xfrm>
          <a:off x="1422000" y="1791692"/>
          <a:ext cx="6300000" cy="1728000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900000">
                  <a:extLst>
                    <a:ext uri="{9D8B030D-6E8A-4147-A177-3AD203B41FA5}">
                      <a16:colId xmlns:a16="http://schemas.microsoft.com/office/drawing/2014/main" val="2631461704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3873985366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2592694748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4009461250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1942867455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2841124003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4140689393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algn="ctr"/>
                      <a:endParaRPr lang="it-IT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/>
                        <a:t>2 </a:t>
                      </a:r>
                      <a:r>
                        <a:rPr lang="it-IT" sz="1200" dirty="0" err="1"/>
                        <a:t>Threads</a:t>
                      </a:r>
                      <a:endParaRPr lang="it-IT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/>
                        <a:t>4 </a:t>
                      </a:r>
                      <a:r>
                        <a:rPr lang="it-IT" sz="1200" dirty="0" err="1"/>
                        <a:t>Threads</a:t>
                      </a:r>
                      <a:endParaRPr lang="it-IT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/>
                        <a:t>6 </a:t>
                      </a:r>
                      <a:r>
                        <a:rPr lang="it-IT" sz="1200" dirty="0" err="1"/>
                        <a:t>Threads</a:t>
                      </a:r>
                      <a:endParaRPr lang="it-IT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/>
                        <a:t>8 </a:t>
                      </a:r>
                      <a:r>
                        <a:rPr lang="it-IT" sz="1200" dirty="0" err="1"/>
                        <a:t>Threads</a:t>
                      </a:r>
                      <a:endParaRPr lang="it-IT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/>
                        <a:t>10 </a:t>
                      </a:r>
                      <a:r>
                        <a:rPr lang="it-IT" sz="1200" dirty="0" err="1"/>
                        <a:t>Threads</a:t>
                      </a:r>
                      <a:endParaRPr lang="it-IT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/>
                        <a:t>12 </a:t>
                      </a:r>
                      <a:r>
                        <a:rPr lang="it-IT" sz="1200" dirty="0" err="1"/>
                        <a:t>Threads</a:t>
                      </a:r>
                      <a:endParaRPr lang="it-IT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9091634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/>
                      <a:r>
                        <a:rPr lang="it-IT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/>
                        <a:t>1,63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/>
                        <a:t>2,67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/>
                        <a:t>3,34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/>
                        <a:t>3,86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/>
                        <a:t>4,78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dirty="0"/>
                        <a:t>5,11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1713010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/>
                      <a:r>
                        <a:rPr lang="it-IT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/>
                        <a:t>4,67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/>
                        <a:t>2,68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/>
                        <a:t>3,30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/>
                        <a:t>3,74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/>
                        <a:t>4,61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/>
                        <a:t>5,02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1157108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/>
                      <a:r>
                        <a:rPr lang="it-IT" sz="1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/>
                        <a:t>1,61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/>
                        <a:t>2,48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/>
                        <a:t>3,10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/>
                        <a:t>3,60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/>
                        <a:t>4,45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/>
                        <a:t>4,89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0861069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/>
                      <a:r>
                        <a:rPr lang="it-IT" sz="12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/>
                        <a:t>1,59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/>
                        <a:t>2,35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/>
                        <a:t>2,95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/>
                        <a:t>3,47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/>
                        <a:t>4,31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/>
                        <a:t>4,65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919305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/>
                      <a:r>
                        <a:rPr lang="it-IT" sz="1200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/>
                        <a:t>1,69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/>
                        <a:t>2,32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/>
                        <a:t>2,87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/>
                        <a:t>3,45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/>
                        <a:t>4,23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0" dirty="0"/>
                        <a:t>4,55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6315381"/>
                  </a:ext>
                </a:extLst>
              </a:tr>
            </a:tbl>
          </a:graphicData>
        </a:graphic>
      </p:graphicFrame>
      <p:pic>
        <p:nvPicPr>
          <p:cNvPr id="6" name="Immagine 5">
            <a:extLst>
              <a:ext uri="{FF2B5EF4-FFF2-40B4-BE49-F238E27FC236}">
                <a16:creationId xmlns:a16="http://schemas.microsoft.com/office/drawing/2014/main" id="{87B4FAE8-2652-4434-AC74-3144BF7ED68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8912"/>
          <a:stretch/>
        </p:blipFill>
        <p:spPr>
          <a:xfrm>
            <a:off x="4436796" y="3590454"/>
            <a:ext cx="3738240" cy="307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4951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7145"/>
            <a:ext cx="9170670" cy="6875145"/>
          </a:xfrm>
          <a:prstGeom prst="rect">
            <a:avLst/>
          </a:prstGeom>
        </p:spPr>
      </p:pic>
      <p:sp>
        <p:nvSpPr>
          <p:cNvPr id="12" name="Rettangolo 11"/>
          <p:cNvSpPr/>
          <p:nvPr/>
        </p:nvSpPr>
        <p:spPr>
          <a:xfrm>
            <a:off x="8255000" y="6366466"/>
            <a:ext cx="280763" cy="501650"/>
          </a:xfrm>
          <a:prstGeom prst="rect">
            <a:avLst/>
          </a:prstGeom>
          <a:solidFill>
            <a:srgbClr val="00305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003257"/>
              </a:solidFill>
            </a:endParaRPr>
          </a:p>
        </p:txBody>
      </p:sp>
      <p:sp>
        <p:nvSpPr>
          <p:cNvPr id="11" name="Segnaposto numero diapositiva 10"/>
          <p:cNvSpPr>
            <a:spLocks noGrp="1"/>
          </p:cNvSpPr>
          <p:nvPr>
            <p:ph type="sldNum" sz="quarter" idx="12"/>
          </p:nvPr>
        </p:nvSpPr>
        <p:spPr>
          <a:xfrm>
            <a:off x="6433693" y="6356350"/>
            <a:ext cx="2133600" cy="365125"/>
          </a:xfrm>
        </p:spPr>
        <p:txBody>
          <a:bodyPr/>
          <a:lstStyle/>
          <a:p>
            <a:r>
              <a:rPr lang="it-IT" b="1" dirty="0">
                <a:solidFill>
                  <a:schemeClr val="bg1"/>
                </a:solidFill>
                <a:latin typeface="Arial"/>
                <a:cs typeface="Arial"/>
              </a:rPr>
              <a:t>19</a:t>
            </a:r>
          </a:p>
        </p:txBody>
      </p:sp>
      <p:sp>
        <p:nvSpPr>
          <p:cNvPr id="10" name="CasellaDiTesto 9"/>
          <p:cNvSpPr txBox="1"/>
          <p:nvPr/>
        </p:nvSpPr>
        <p:spPr>
          <a:xfrm>
            <a:off x="6864465" y="136525"/>
            <a:ext cx="18293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sz="800" b="1" dirty="0">
                <a:solidFill>
                  <a:schemeClr val="bg1"/>
                </a:solidFill>
                <a:latin typeface="Arial"/>
                <a:cs typeface="Arial"/>
              </a:rPr>
              <a:t>K-</a:t>
            </a:r>
            <a:r>
              <a:rPr lang="it-IT" sz="800" b="1" dirty="0" err="1">
                <a:solidFill>
                  <a:schemeClr val="bg1"/>
                </a:solidFill>
                <a:latin typeface="Arial"/>
                <a:cs typeface="Arial"/>
              </a:rPr>
              <a:t>Means</a:t>
            </a:r>
            <a:r>
              <a:rPr lang="it-IT" sz="800" b="1" dirty="0">
                <a:solidFill>
                  <a:schemeClr val="bg1"/>
                </a:solidFill>
                <a:latin typeface="Arial"/>
                <a:cs typeface="Arial"/>
              </a:rPr>
              <a:t> Clustering with </a:t>
            </a:r>
            <a:r>
              <a:rPr lang="it-IT" sz="800" b="1" dirty="0" err="1">
                <a:solidFill>
                  <a:schemeClr val="bg1"/>
                </a:solidFill>
                <a:latin typeface="Arial"/>
                <a:cs typeface="Arial"/>
              </a:rPr>
              <a:t>OpenMP</a:t>
            </a:r>
            <a:endParaRPr lang="it-IT" sz="800" b="1" dirty="0">
              <a:solidFill>
                <a:schemeClr val="bg1"/>
              </a:solidFill>
              <a:latin typeface="Arial"/>
              <a:cs typeface="Arial"/>
            </a:endParaRPr>
          </a:p>
          <a:p>
            <a:pPr algn="r"/>
            <a:r>
              <a:rPr lang="it-IT" sz="800" dirty="0">
                <a:solidFill>
                  <a:schemeClr val="bg1"/>
                </a:solidFill>
                <a:latin typeface="Arial"/>
                <a:cs typeface="Arial"/>
              </a:rPr>
              <a:t>Performance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7DC63684-74D2-496A-9588-5C4487306240}"/>
              </a:ext>
            </a:extLst>
          </p:cNvPr>
          <p:cNvSpPr txBox="1"/>
          <p:nvPr/>
        </p:nvSpPr>
        <p:spPr>
          <a:xfrm>
            <a:off x="555366" y="1267222"/>
            <a:ext cx="52459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b="0" i="0" u="none" strike="noStrike" baseline="0" dirty="0" err="1"/>
              <a:t>AoS</a:t>
            </a:r>
            <a:r>
              <a:rPr lang="en-US" sz="2000" b="0" i="0" u="none" strike="noStrike" baseline="0" dirty="0"/>
              <a:t> vs </a:t>
            </a:r>
            <a:r>
              <a:rPr lang="en-US" sz="2000" b="0" i="0" u="none" strike="noStrike" baseline="0" dirty="0" err="1"/>
              <a:t>SoA</a:t>
            </a:r>
            <a:r>
              <a:rPr lang="en-US" sz="2000" b="0" i="0" u="none" strike="noStrike" baseline="0" dirty="0"/>
              <a:t>: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EA69E488-F429-4AED-B488-828963BFDE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4978" y="1759446"/>
            <a:ext cx="5674044" cy="4255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0057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7145"/>
            <a:ext cx="9170670" cy="6875145"/>
          </a:xfrm>
          <a:prstGeom prst="rect">
            <a:avLst/>
          </a:prstGeom>
        </p:spPr>
      </p:pic>
      <p:sp>
        <p:nvSpPr>
          <p:cNvPr id="7" name="CasellaDiTesto 6"/>
          <p:cNvSpPr txBox="1"/>
          <p:nvPr/>
        </p:nvSpPr>
        <p:spPr>
          <a:xfrm>
            <a:off x="648253" y="1305402"/>
            <a:ext cx="4663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 err="1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Conclusions</a:t>
            </a:r>
            <a:endParaRPr lang="it-IT" sz="2400" b="1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2" name="Rettangolo 11"/>
          <p:cNvSpPr/>
          <p:nvPr/>
        </p:nvSpPr>
        <p:spPr>
          <a:xfrm>
            <a:off x="8255000" y="6366466"/>
            <a:ext cx="280763" cy="501650"/>
          </a:xfrm>
          <a:prstGeom prst="rect">
            <a:avLst/>
          </a:prstGeom>
          <a:solidFill>
            <a:srgbClr val="00305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003257"/>
              </a:solidFill>
            </a:endParaRPr>
          </a:p>
        </p:txBody>
      </p:sp>
      <p:sp>
        <p:nvSpPr>
          <p:cNvPr id="11" name="Segnaposto numero diapositiva 10"/>
          <p:cNvSpPr>
            <a:spLocks noGrp="1"/>
          </p:cNvSpPr>
          <p:nvPr>
            <p:ph type="sldNum" sz="quarter" idx="12"/>
          </p:nvPr>
        </p:nvSpPr>
        <p:spPr>
          <a:xfrm>
            <a:off x="6433693" y="6356350"/>
            <a:ext cx="2133600" cy="365125"/>
          </a:xfrm>
        </p:spPr>
        <p:txBody>
          <a:bodyPr/>
          <a:lstStyle/>
          <a:p>
            <a:r>
              <a:rPr lang="it-IT" b="1" dirty="0">
                <a:solidFill>
                  <a:schemeClr val="bg1"/>
                </a:solidFill>
                <a:latin typeface="Arial"/>
                <a:cs typeface="Arial"/>
              </a:rPr>
              <a:t>20</a:t>
            </a:r>
          </a:p>
        </p:txBody>
      </p:sp>
      <p:sp>
        <p:nvSpPr>
          <p:cNvPr id="10" name="CasellaDiTesto 9"/>
          <p:cNvSpPr txBox="1"/>
          <p:nvPr/>
        </p:nvSpPr>
        <p:spPr>
          <a:xfrm>
            <a:off x="6864465" y="136525"/>
            <a:ext cx="18293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sz="800" b="1" dirty="0">
                <a:solidFill>
                  <a:schemeClr val="bg1"/>
                </a:solidFill>
                <a:latin typeface="Arial"/>
                <a:cs typeface="Arial"/>
              </a:rPr>
              <a:t>K-</a:t>
            </a:r>
            <a:r>
              <a:rPr lang="it-IT" sz="800" b="1" dirty="0" err="1">
                <a:solidFill>
                  <a:schemeClr val="bg1"/>
                </a:solidFill>
                <a:latin typeface="Arial"/>
                <a:cs typeface="Arial"/>
              </a:rPr>
              <a:t>Means</a:t>
            </a:r>
            <a:r>
              <a:rPr lang="it-IT" sz="800" b="1" dirty="0">
                <a:solidFill>
                  <a:schemeClr val="bg1"/>
                </a:solidFill>
                <a:latin typeface="Arial"/>
                <a:cs typeface="Arial"/>
              </a:rPr>
              <a:t> Clustering with </a:t>
            </a:r>
            <a:r>
              <a:rPr lang="it-IT" sz="800" b="1" dirty="0" err="1">
                <a:solidFill>
                  <a:schemeClr val="bg1"/>
                </a:solidFill>
                <a:latin typeface="Arial"/>
                <a:cs typeface="Arial"/>
              </a:rPr>
              <a:t>OpenMP</a:t>
            </a:r>
            <a:endParaRPr lang="it-IT" sz="800" b="1" dirty="0">
              <a:solidFill>
                <a:schemeClr val="bg1"/>
              </a:solidFill>
              <a:latin typeface="Arial"/>
              <a:cs typeface="Arial"/>
            </a:endParaRPr>
          </a:p>
          <a:p>
            <a:pPr algn="r"/>
            <a:r>
              <a:rPr lang="it-IT" sz="800" dirty="0" err="1">
                <a:solidFill>
                  <a:schemeClr val="bg1"/>
                </a:solidFill>
                <a:latin typeface="Arial"/>
                <a:cs typeface="Arial"/>
              </a:rPr>
              <a:t>Conclusions</a:t>
            </a:r>
            <a:endParaRPr lang="it-IT" sz="8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7DC63684-74D2-496A-9588-5C4487306240}"/>
              </a:ext>
            </a:extLst>
          </p:cNvPr>
          <p:cNvSpPr txBox="1"/>
          <p:nvPr/>
        </p:nvSpPr>
        <p:spPr>
          <a:xfrm>
            <a:off x="555366" y="2019062"/>
            <a:ext cx="8059937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Parallel code results in higher performance than sequential code.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it-IT" sz="2000" dirty="0" err="1"/>
              <a:t>OpenMP</a:t>
            </a:r>
            <a:r>
              <a:rPr lang="it-IT" sz="2000" dirty="0"/>
              <a:t> </a:t>
            </a:r>
            <a:r>
              <a:rPr lang="it-IT" sz="2000" dirty="0" err="1"/>
              <a:t>parallelization</a:t>
            </a:r>
            <a:r>
              <a:rPr lang="it-IT" sz="2000" dirty="0"/>
              <a:t> </a:t>
            </a:r>
            <a:r>
              <a:rPr lang="it-IT" sz="2000" dirty="0" err="1"/>
              <a:t>is</a:t>
            </a:r>
            <a:r>
              <a:rPr lang="it-IT" sz="2000" dirty="0"/>
              <a:t> </a:t>
            </a:r>
            <a:r>
              <a:rPr lang="it-IT" sz="2000" dirty="0" err="1"/>
              <a:t>particularly</a:t>
            </a:r>
            <a:r>
              <a:rPr lang="it-IT" sz="2000" dirty="0"/>
              <a:t> </a:t>
            </a:r>
            <a:r>
              <a:rPr lang="it-IT" sz="2000"/>
              <a:t>advantageous, </a:t>
            </a:r>
            <a:r>
              <a:rPr lang="it-IT" sz="2000" dirty="0" err="1"/>
              <a:t>enabling</a:t>
            </a:r>
            <a:r>
              <a:rPr lang="it-IT" sz="2000" dirty="0"/>
              <a:t> a </a:t>
            </a:r>
            <a:r>
              <a:rPr lang="it-IT" sz="2000" dirty="0" err="1"/>
              <a:t>significant</a:t>
            </a:r>
            <a:r>
              <a:rPr lang="it-IT" sz="2000" dirty="0"/>
              <a:t> </a:t>
            </a:r>
            <a:r>
              <a:rPr lang="it-IT" sz="2000" dirty="0" err="1"/>
              <a:t>improvement</a:t>
            </a:r>
            <a:r>
              <a:rPr lang="it-IT" sz="2000" dirty="0"/>
              <a:t> in </a:t>
            </a:r>
            <a:r>
              <a:rPr lang="it-IT" sz="2000" dirty="0" err="1"/>
              <a:t>speedup</a:t>
            </a:r>
            <a:r>
              <a:rPr lang="it-IT" sz="2000" dirty="0"/>
              <a:t>.</a:t>
            </a:r>
            <a:endParaRPr lang="en-US" sz="2000" dirty="0"/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 err="1"/>
              <a:t>SoA</a:t>
            </a:r>
            <a:r>
              <a:rPr lang="en-US" sz="2000" dirty="0"/>
              <a:t> architecture reduces the execution time.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Vectorization provides a slight improvement in high-dimensional computation.</a:t>
            </a:r>
            <a:endParaRPr lang="en-US" sz="2000" b="0" i="0" u="none" strike="noStrike" baseline="0" dirty="0"/>
          </a:p>
        </p:txBody>
      </p:sp>
    </p:spTree>
    <p:extLst>
      <p:ext uri="{BB962C8B-B14F-4D97-AF65-F5344CB8AC3E}">
        <p14:creationId xmlns:p14="http://schemas.microsoft.com/office/powerpoint/2010/main" val="2825386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7145"/>
            <a:ext cx="9170670" cy="687514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llaDiTesto 8"/>
              <p:cNvSpPr txBox="1"/>
              <p:nvPr/>
            </p:nvSpPr>
            <p:spPr>
              <a:xfrm>
                <a:off x="1148623" y="1848791"/>
                <a:ext cx="6873424" cy="38333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en-US" sz="2000" dirty="0"/>
                  <a:t>Dataset </a:t>
                </a:r>
                <a14:m>
                  <m:oMath xmlns:m="http://schemas.openxmlformats.org/officeDocument/2006/math">
                    <m:r>
                      <a:rPr lang="it-IT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𝒳</m:t>
                    </m:r>
                    <m:r>
                      <a:rPr lang="it-IT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it-IT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it-IT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it-IT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it-IT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it-IT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it-IT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2000" dirty="0"/>
                  <a:t>.</a:t>
                </a:r>
              </a:p>
              <a:p>
                <a:pPr marL="457200" indent="-45720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en-US" sz="2000" dirty="0"/>
                  <a:t>Clusters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𝒞</m:t>
                    </m:r>
                    <m:r>
                      <a:rPr lang="it-IT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it-IT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𝒞</m:t>
                            </m:r>
                          </m:e>
                          <m:sub>
                            <m:r>
                              <a:rPr lang="it-IT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it-IT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it-IT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𝒞</m:t>
                            </m:r>
                          </m:e>
                          <m:sub>
                            <m:r>
                              <a:rPr lang="it-IT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dirty="0"/>
                  <a:t>:</a:t>
                </a:r>
              </a:p>
              <a:p>
                <a:pPr lvl="2" indent="-457200">
                  <a:spcAft>
                    <a:spcPts val="1200"/>
                  </a:spcAft>
                  <a:buFont typeface="Courier New" panose="02070309020205020404" pitchFamily="49" charset="0"/>
                  <a:buChar char="o"/>
                </a:pPr>
                <a:r>
                  <a:rPr lang="en-US" sz="2000" dirty="0"/>
                  <a:t>Disjointed: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𝒞</m:t>
                        </m:r>
                      </m:e>
                      <m:sub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∩</m:t>
                    </m:r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𝒞</m:t>
                        </m:r>
                      </m:e>
                      <m:sub>
                        <m:r>
                          <a:rPr lang="it-IT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it-IT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=∅ ∀</m:t>
                    </m:r>
                    <m:r>
                      <a:rPr lang="it-IT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it-IT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it-IT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sz="2000" dirty="0"/>
                  <a:t>.</a:t>
                </a:r>
              </a:p>
              <a:p>
                <a:pPr lvl="2" indent="-457200">
                  <a:spcAft>
                    <a:spcPts val="1200"/>
                  </a:spcAft>
                  <a:buFont typeface="Courier New" panose="02070309020205020404" pitchFamily="49" charset="0"/>
                  <a:buChar char="o"/>
                </a:pPr>
                <a:r>
                  <a:rPr lang="en-US" sz="2000" b="1" dirty="0"/>
                  <a:t>Centroid</a:t>
                </a:r>
                <a:r>
                  <a:rPr lang="en-US" sz="2000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it-IT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it-IT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it-IT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𝒞</m:t>
                                </m:r>
                              </m:e>
                              <m:sub>
                                <m:r>
                                  <a:rPr lang="it-IT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it-IT" sz="20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it-IT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it-IT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𝜖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𝒞</m:t>
                            </m:r>
                          </m:e>
                          <m:sub>
                            <m:r>
                              <a:rPr lang="it-IT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sub>
                      <m:sup/>
                      <m:e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nary>
                    <m:r>
                      <a:rPr lang="it-IT" sz="2000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2000" b="1" dirty="0"/>
              </a:p>
              <a:p>
                <a:pPr marL="457200" indent="-45720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en-US" sz="2000" dirty="0"/>
                  <a:t>Goal: minimize the within-cluster sum-of-square criterion, called </a:t>
                </a:r>
                <a:r>
                  <a:rPr lang="en-US" sz="2000" b="1" dirty="0"/>
                  <a:t>inertia</a:t>
                </a:r>
                <a:r>
                  <a:rPr lang="en-US" sz="2000" dirty="0"/>
                  <a:t>.</a:t>
                </a:r>
              </a:p>
              <a:p>
                <a:pPr lvl="1" indent="-457200"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it-IT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func>
                            <m:funcPr>
                              <m:ctrlPr>
                                <a:rPr lang="it-IT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it-IT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it-IT" i="0" smtClean="0"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m:rPr>
                                      <m:brk m:alnAt="7"/>
                                    </m:rPr>
                                    <a:rPr lang="it-I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𝒞</m:t>
                                  </m:r>
                                </m:lim>
                              </m:limLow>
                            </m:fName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it-IT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9" name="CasellaDiTesto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8623" y="1848791"/>
                <a:ext cx="6873424" cy="3833357"/>
              </a:xfrm>
              <a:prstGeom prst="rect">
                <a:avLst/>
              </a:prstGeom>
              <a:blipFill>
                <a:blip r:embed="rId4"/>
                <a:stretch>
                  <a:fillRect l="-798" t="-79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ttangolo 11"/>
          <p:cNvSpPr/>
          <p:nvPr/>
        </p:nvSpPr>
        <p:spPr>
          <a:xfrm>
            <a:off x="8255000" y="6366466"/>
            <a:ext cx="280763" cy="501650"/>
          </a:xfrm>
          <a:prstGeom prst="rect">
            <a:avLst/>
          </a:prstGeom>
          <a:solidFill>
            <a:srgbClr val="00305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003257"/>
              </a:solidFill>
            </a:endParaRPr>
          </a:p>
        </p:txBody>
      </p:sp>
      <p:sp>
        <p:nvSpPr>
          <p:cNvPr id="11" name="Segnaposto numero diapositiva 10"/>
          <p:cNvSpPr>
            <a:spLocks noGrp="1"/>
          </p:cNvSpPr>
          <p:nvPr>
            <p:ph type="sldNum" sz="quarter" idx="12"/>
          </p:nvPr>
        </p:nvSpPr>
        <p:spPr>
          <a:xfrm>
            <a:off x="6402163" y="6356350"/>
            <a:ext cx="2133600" cy="365125"/>
          </a:xfrm>
        </p:spPr>
        <p:txBody>
          <a:bodyPr/>
          <a:lstStyle/>
          <a:p>
            <a:fld id="{8EB8520A-26EA-DE4B-B141-4532FC98FF0E}" type="slidenum">
              <a:rPr lang="it-IT" b="1" smtClean="0">
                <a:solidFill>
                  <a:schemeClr val="bg1"/>
                </a:solidFill>
                <a:latin typeface="Arial"/>
                <a:cs typeface="Arial"/>
              </a:rPr>
              <a:pPr/>
              <a:t>3</a:t>
            </a:fld>
            <a:endParaRPr lang="it-IT" b="1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0" name="CasellaDiTesto 9"/>
          <p:cNvSpPr txBox="1"/>
          <p:nvPr/>
        </p:nvSpPr>
        <p:spPr>
          <a:xfrm>
            <a:off x="6864465" y="136525"/>
            <a:ext cx="18293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sz="800" b="1" dirty="0">
                <a:solidFill>
                  <a:schemeClr val="bg1"/>
                </a:solidFill>
                <a:latin typeface="Arial"/>
                <a:cs typeface="Arial"/>
              </a:rPr>
              <a:t>K-</a:t>
            </a:r>
            <a:r>
              <a:rPr lang="it-IT" sz="800" b="1" dirty="0" err="1">
                <a:solidFill>
                  <a:schemeClr val="bg1"/>
                </a:solidFill>
                <a:latin typeface="Arial"/>
                <a:cs typeface="Arial"/>
              </a:rPr>
              <a:t>Means</a:t>
            </a:r>
            <a:r>
              <a:rPr lang="it-IT" sz="800" b="1" dirty="0">
                <a:solidFill>
                  <a:schemeClr val="bg1"/>
                </a:solidFill>
                <a:latin typeface="Arial"/>
                <a:cs typeface="Arial"/>
              </a:rPr>
              <a:t> Clustering with </a:t>
            </a:r>
            <a:r>
              <a:rPr lang="it-IT" sz="800" b="1" dirty="0" err="1">
                <a:solidFill>
                  <a:schemeClr val="bg1"/>
                </a:solidFill>
                <a:latin typeface="Arial"/>
                <a:cs typeface="Arial"/>
              </a:rPr>
              <a:t>OpenMP</a:t>
            </a:r>
            <a:endParaRPr lang="it-IT" sz="800" b="1" dirty="0">
              <a:solidFill>
                <a:schemeClr val="bg1"/>
              </a:solidFill>
              <a:latin typeface="Arial"/>
              <a:cs typeface="Arial"/>
            </a:endParaRPr>
          </a:p>
          <a:p>
            <a:pPr algn="r"/>
            <a:r>
              <a:rPr lang="it-IT" sz="800" dirty="0" err="1">
                <a:solidFill>
                  <a:schemeClr val="bg1"/>
                </a:solidFill>
                <a:latin typeface="Arial"/>
                <a:cs typeface="Arial"/>
              </a:rPr>
              <a:t>Introduction</a:t>
            </a:r>
            <a:endParaRPr lang="it-IT" sz="80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58447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7145"/>
            <a:ext cx="9170670" cy="6875145"/>
          </a:xfrm>
          <a:prstGeom prst="rect">
            <a:avLst/>
          </a:prstGeom>
        </p:spPr>
      </p:pic>
      <p:sp>
        <p:nvSpPr>
          <p:cNvPr id="7" name="CasellaDiTesto 6"/>
          <p:cNvSpPr txBox="1"/>
          <p:nvPr/>
        </p:nvSpPr>
        <p:spPr>
          <a:xfrm>
            <a:off x="648253" y="1305402"/>
            <a:ext cx="4663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 err="1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Algorithm</a:t>
            </a:r>
            <a:endParaRPr lang="it-IT" sz="2400" b="1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llaDiTesto 8"/>
              <p:cNvSpPr txBox="1"/>
              <p:nvPr/>
            </p:nvSpPr>
            <p:spPr>
              <a:xfrm>
                <a:off x="788276" y="2259231"/>
                <a:ext cx="6076189" cy="36317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spcAft>
                    <a:spcPts val="1200"/>
                  </a:spcAft>
                  <a:buFont typeface="+mj-lt"/>
                  <a:buAutoNum type="arabicPeriod"/>
                </a:pPr>
                <a:r>
                  <a:rPr lang="it-IT" sz="2000" b="1" dirty="0" err="1"/>
                  <a:t>Initialization</a:t>
                </a:r>
                <a:r>
                  <a:rPr lang="it-IT" sz="2000" dirty="0"/>
                  <a:t>: </a:t>
                </a:r>
                <a:r>
                  <a:rPr lang="it-IT" sz="2000" dirty="0" err="1"/>
                  <a:t>given</a:t>
                </a:r>
                <a:r>
                  <a:rPr lang="it-IT" sz="2000" dirty="0"/>
                  <a:t> </a:t>
                </a:r>
                <a:r>
                  <a:rPr lang="it-IT" sz="2000" b="0" i="0" u="none" strike="noStrike" baseline="0" dirty="0"/>
                  <a:t>dataset </a:t>
                </a:r>
                <a14:m>
                  <m:oMath xmlns:m="http://schemas.openxmlformats.org/officeDocument/2006/math">
                    <m:r>
                      <a:rPr lang="it-IT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𝒳</m:t>
                    </m:r>
                    <m:r>
                      <a:rPr lang="it-IT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it-IT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it-IT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it-IT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it-IT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it-IT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it-IT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2000" dirty="0"/>
                  <a:t> </a:t>
                </a:r>
                <a:r>
                  <a:rPr lang="it-IT" sz="2000" b="0" i="0" u="none" strike="noStrike" baseline="0" dirty="0"/>
                  <a:t>of</a:t>
                </a:r>
                <a:r>
                  <a:rPr lang="it-IT" sz="2000" dirty="0"/>
                  <a:t> </a:t>
                </a:r>
                <a14:m>
                  <m:oMath xmlns:m="http://schemas.openxmlformats.org/officeDocument/2006/math">
                    <m:r>
                      <a:rPr lang="pt-BR" sz="2000" b="0" i="1" u="none" strike="noStrike" baseline="0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pt-BR" sz="2000" b="0" i="0" u="none" strike="noStrike" baseline="0" dirty="0"/>
                  <a:t> multidimensional samples, choose </a:t>
                </a:r>
                <a14:m>
                  <m:oMath xmlns:m="http://schemas.openxmlformats.org/officeDocument/2006/math">
                    <m:r>
                      <a:rPr lang="pt-BR" sz="2000" b="0" i="1" u="none" strike="noStrike" baseline="0" dirty="0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pt-BR" sz="2000" b="0" i="0" u="none" strike="noStrike" baseline="0" dirty="0"/>
                  <a:t> random initial </a:t>
                </a:r>
                <a:r>
                  <a:rPr lang="en-US" sz="2000" b="0" i="0" u="none" strike="noStrike" baseline="0" dirty="0"/>
                  <a:t>cluster centroids from the dataset.</a:t>
                </a:r>
              </a:p>
              <a:p>
                <a:pPr marL="457200" indent="-457200">
                  <a:spcAft>
                    <a:spcPts val="1200"/>
                  </a:spcAft>
                  <a:buFont typeface="+mj-lt"/>
                  <a:buAutoNum type="arabicPeriod"/>
                </a:pPr>
                <a:r>
                  <a:rPr lang="en-US" sz="2000" b="1" i="0" u="none" strike="noStrike" baseline="0" dirty="0"/>
                  <a:t>Assignments</a:t>
                </a:r>
                <a:r>
                  <a:rPr lang="en-US" sz="2000" b="0" i="0" u="none" strike="noStrike" baseline="0" dirty="0"/>
                  <a:t>: assign each data point to the centroid of the nearest cluster based on a distance metric (</a:t>
                </a:r>
                <a:r>
                  <a:rPr lang="it-IT" sz="2000" b="0" i="0" u="none" strike="noStrike" baseline="0" dirty="0" err="1"/>
                  <a:t>Euclidean</a:t>
                </a:r>
                <a:r>
                  <a:rPr lang="it-IT" sz="2000" b="0" i="0" u="none" strike="noStrike" baseline="0" dirty="0"/>
                  <a:t> </a:t>
                </a:r>
                <a:r>
                  <a:rPr lang="it-IT" sz="2000" b="0" i="0" u="none" strike="noStrike" baseline="0" dirty="0" err="1"/>
                  <a:t>distance</a:t>
                </a:r>
                <a:r>
                  <a:rPr lang="it-IT" sz="2000" b="0" i="0" u="none" strike="noStrike" baseline="0" dirty="0"/>
                  <a:t>).</a:t>
                </a:r>
                <a:endParaRPr lang="it-IT" sz="2000" b="1" dirty="0"/>
              </a:p>
              <a:p>
                <a:pPr marL="457200" indent="-457200">
                  <a:spcAft>
                    <a:spcPts val="1200"/>
                  </a:spcAft>
                  <a:buFont typeface="+mj-lt"/>
                  <a:buAutoNum type="arabicPeriod"/>
                </a:pPr>
                <a:r>
                  <a:rPr lang="en-US" sz="2000" b="1" i="0" u="none" strike="noStrike" baseline="0" dirty="0"/>
                  <a:t>Updates</a:t>
                </a:r>
                <a:r>
                  <a:rPr lang="en-US" sz="2000" b="0" i="0" u="none" strike="noStrike" baseline="0" dirty="0"/>
                  <a:t>: update cluster centroids by calculating the mean of all data points assigned to each cluster.</a:t>
                </a:r>
              </a:p>
              <a:p>
                <a:pPr marL="457200" indent="-457200">
                  <a:spcAft>
                    <a:spcPts val="1200"/>
                  </a:spcAft>
                  <a:buFont typeface="+mj-lt"/>
                  <a:buAutoNum type="arabicPeriod"/>
                </a:pPr>
                <a:r>
                  <a:rPr lang="en-US" sz="2000" b="1" i="0" dirty="0">
                    <a:effectLst/>
                  </a:rPr>
                  <a:t>Repeat</a:t>
                </a:r>
                <a:r>
                  <a:rPr lang="en-US" sz="2000" b="0" i="0" dirty="0">
                    <a:effectLst/>
                  </a:rPr>
                  <a:t>: repeat steps 2 and 3 until convergence is achieved.</a:t>
                </a:r>
                <a:endParaRPr lang="en-US" sz="2000" b="0" i="0" u="none" strike="noStrike" baseline="0" dirty="0"/>
              </a:p>
            </p:txBody>
          </p:sp>
        </mc:Choice>
        <mc:Fallback xmlns="">
          <p:sp>
            <p:nvSpPr>
              <p:cNvPr id="9" name="CasellaDiTesto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276" y="2259231"/>
                <a:ext cx="6076189" cy="3631763"/>
              </a:xfrm>
              <a:prstGeom prst="rect">
                <a:avLst/>
              </a:prstGeom>
              <a:blipFill>
                <a:blip r:embed="rId4"/>
                <a:stretch>
                  <a:fillRect l="-1103" t="-1176" r="-903" b="-218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ttangolo 11"/>
          <p:cNvSpPr/>
          <p:nvPr/>
        </p:nvSpPr>
        <p:spPr>
          <a:xfrm>
            <a:off x="8255000" y="6366466"/>
            <a:ext cx="280763" cy="501650"/>
          </a:xfrm>
          <a:prstGeom prst="rect">
            <a:avLst/>
          </a:prstGeom>
          <a:solidFill>
            <a:srgbClr val="00305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003257"/>
              </a:solidFill>
            </a:endParaRPr>
          </a:p>
        </p:txBody>
      </p:sp>
      <p:sp>
        <p:nvSpPr>
          <p:cNvPr id="11" name="Segnaposto numero diapositiva 10"/>
          <p:cNvSpPr>
            <a:spLocks noGrp="1"/>
          </p:cNvSpPr>
          <p:nvPr>
            <p:ph type="sldNum" sz="quarter" idx="12"/>
          </p:nvPr>
        </p:nvSpPr>
        <p:spPr>
          <a:xfrm>
            <a:off x="6402163" y="6356350"/>
            <a:ext cx="2133600" cy="365125"/>
          </a:xfrm>
        </p:spPr>
        <p:txBody>
          <a:bodyPr/>
          <a:lstStyle/>
          <a:p>
            <a:fld id="{8EB8520A-26EA-DE4B-B141-4532FC98FF0E}" type="slidenum">
              <a:rPr lang="it-IT" b="1" smtClean="0">
                <a:solidFill>
                  <a:schemeClr val="bg1"/>
                </a:solidFill>
                <a:latin typeface="Arial"/>
                <a:cs typeface="Arial"/>
              </a:rPr>
              <a:pPr/>
              <a:t>4</a:t>
            </a:fld>
            <a:endParaRPr lang="it-IT" b="1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0" name="CasellaDiTesto 9"/>
          <p:cNvSpPr txBox="1"/>
          <p:nvPr/>
        </p:nvSpPr>
        <p:spPr>
          <a:xfrm>
            <a:off x="6864465" y="136525"/>
            <a:ext cx="18293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sz="800" b="1" dirty="0">
                <a:solidFill>
                  <a:schemeClr val="bg1"/>
                </a:solidFill>
                <a:latin typeface="Arial"/>
                <a:cs typeface="Arial"/>
              </a:rPr>
              <a:t>K-</a:t>
            </a:r>
            <a:r>
              <a:rPr lang="it-IT" sz="800" b="1" dirty="0" err="1">
                <a:solidFill>
                  <a:schemeClr val="bg1"/>
                </a:solidFill>
                <a:latin typeface="Arial"/>
                <a:cs typeface="Arial"/>
              </a:rPr>
              <a:t>Means</a:t>
            </a:r>
            <a:r>
              <a:rPr lang="it-IT" sz="800" b="1" dirty="0">
                <a:solidFill>
                  <a:schemeClr val="bg1"/>
                </a:solidFill>
                <a:latin typeface="Arial"/>
                <a:cs typeface="Arial"/>
              </a:rPr>
              <a:t> Clustering with </a:t>
            </a:r>
            <a:r>
              <a:rPr lang="it-IT" sz="800" b="1" dirty="0" err="1">
                <a:solidFill>
                  <a:schemeClr val="bg1"/>
                </a:solidFill>
                <a:latin typeface="Arial"/>
                <a:cs typeface="Arial"/>
              </a:rPr>
              <a:t>OpenMP</a:t>
            </a:r>
            <a:endParaRPr lang="it-IT" sz="800" b="1" dirty="0">
              <a:solidFill>
                <a:schemeClr val="bg1"/>
              </a:solidFill>
              <a:latin typeface="Arial"/>
              <a:cs typeface="Arial"/>
            </a:endParaRPr>
          </a:p>
          <a:p>
            <a:pPr algn="r"/>
            <a:r>
              <a:rPr lang="it-IT" sz="800" dirty="0" err="1">
                <a:solidFill>
                  <a:schemeClr val="bg1"/>
                </a:solidFill>
                <a:latin typeface="Arial"/>
                <a:cs typeface="Arial"/>
              </a:rPr>
              <a:t>Algorithm</a:t>
            </a:r>
            <a:endParaRPr lang="it-IT" sz="8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pic>
        <p:nvPicPr>
          <p:cNvPr id="1026" name="Picture 2" descr="1. k initial &quot;means&quot; (in this case k=3) are randomly generated within the data domain (shown in color).">
            <a:extLst>
              <a:ext uri="{FF2B5EF4-FFF2-40B4-BE49-F238E27FC236}">
                <a16:creationId xmlns:a16="http://schemas.microsoft.com/office/drawing/2014/main" id="{A5DD7176-6F4F-4C6A-8730-8DB23308BD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0272" y="2028725"/>
            <a:ext cx="1201543" cy="1159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2. k clusters are created by associating every observation with the nearest mean. The partitions here represent the Voronoi diagram generated by the means.">
            <a:extLst>
              <a:ext uri="{FF2B5EF4-FFF2-40B4-BE49-F238E27FC236}">
                <a16:creationId xmlns:a16="http://schemas.microsoft.com/office/drawing/2014/main" id="{49E11252-3E74-4868-9FF3-4EB2582803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2741" y="3209004"/>
            <a:ext cx="979347" cy="845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3. The centroid of each of the k clusters becomes the new mean.">
            <a:extLst>
              <a:ext uri="{FF2B5EF4-FFF2-40B4-BE49-F238E27FC236}">
                <a16:creationId xmlns:a16="http://schemas.microsoft.com/office/drawing/2014/main" id="{4EBD2829-5CC8-4130-87FA-45801D0824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2641" y="4102096"/>
            <a:ext cx="1236803" cy="1067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4. Steps 2 and 3 are repeated until convergence has been reached.">
            <a:extLst>
              <a:ext uri="{FF2B5EF4-FFF2-40B4-BE49-F238E27FC236}">
                <a16:creationId xmlns:a16="http://schemas.microsoft.com/office/drawing/2014/main" id="{C81E95FD-C8B6-468F-A551-5A39D61F4C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1368" y="5248982"/>
            <a:ext cx="979347" cy="845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7924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7145"/>
            <a:ext cx="9170670" cy="6875145"/>
          </a:xfrm>
          <a:prstGeom prst="rect">
            <a:avLst/>
          </a:prstGeom>
        </p:spPr>
      </p:pic>
      <p:sp>
        <p:nvSpPr>
          <p:cNvPr id="9" name="CasellaDiTesto 8"/>
          <p:cNvSpPr txBox="1"/>
          <p:nvPr/>
        </p:nvSpPr>
        <p:spPr>
          <a:xfrm>
            <a:off x="1148623" y="2292330"/>
            <a:ext cx="687342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it-IT" sz="2000" dirty="0"/>
              <a:t>Convergence criteria:</a:t>
            </a:r>
            <a:endParaRPr lang="it-IT" sz="2000" i="1" dirty="0"/>
          </a:p>
          <a:p>
            <a:pPr marL="914400" lvl="1" indent="-457200"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en-US" sz="2000" b="0" i="0" dirty="0">
                <a:effectLst/>
              </a:rPr>
              <a:t>No shifts in centroids (</a:t>
            </a:r>
            <a:r>
              <a:rPr lang="en-US" sz="2000" b="0" i="0" dirty="0">
                <a:effectLst/>
                <a:latin typeface="Consolas" panose="020B0609020204030204" pitchFamily="49" charset="0"/>
              </a:rPr>
              <a:t>EPSILON = 1e-6</a:t>
            </a:r>
            <a:r>
              <a:rPr lang="en-US" sz="2000" b="0" i="0" dirty="0">
                <a:effectLst/>
              </a:rPr>
              <a:t>).</a:t>
            </a:r>
          </a:p>
          <a:p>
            <a:pPr marL="914400" lvl="1" indent="-457200"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en-US" sz="2000" dirty="0"/>
              <a:t>N</a:t>
            </a:r>
            <a:r>
              <a:rPr lang="en-US" sz="2000" b="0" i="0" dirty="0">
                <a:effectLst/>
              </a:rPr>
              <a:t>o change in the allocation of points.</a:t>
            </a:r>
          </a:p>
          <a:p>
            <a:pPr marL="914400" lvl="1" indent="-457200"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en-US" sz="2000" dirty="0"/>
              <a:t>R</a:t>
            </a:r>
            <a:r>
              <a:rPr lang="en-US" sz="2000" b="0" i="0" dirty="0">
                <a:effectLst/>
              </a:rPr>
              <a:t>eaching the minimum sum of distances.</a:t>
            </a:r>
            <a:endParaRPr lang="en-US" sz="2000" dirty="0"/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Maximum limit of iterations (</a:t>
            </a:r>
            <a:r>
              <a:rPr lang="en-US" sz="2000" dirty="0">
                <a:latin typeface="Consolas" panose="020B0609020204030204" pitchFamily="49" charset="0"/>
              </a:rPr>
              <a:t>MAX_ITERATIONS = 500</a:t>
            </a:r>
            <a:r>
              <a:rPr lang="en-US" sz="2000" dirty="0"/>
              <a:t>).</a:t>
            </a:r>
            <a:endParaRPr lang="en-US" sz="2000" b="0" i="0" dirty="0">
              <a:effectLst/>
            </a:endParaRPr>
          </a:p>
        </p:txBody>
      </p:sp>
      <p:sp>
        <p:nvSpPr>
          <p:cNvPr id="12" name="Rettangolo 11"/>
          <p:cNvSpPr/>
          <p:nvPr/>
        </p:nvSpPr>
        <p:spPr>
          <a:xfrm>
            <a:off x="8255000" y="6366466"/>
            <a:ext cx="280763" cy="501650"/>
          </a:xfrm>
          <a:prstGeom prst="rect">
            <a:avLst/>
          </a:prstGeom>
          <a:solidFill>
            <a:srgbClr val="00305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003257"/>
              </a:solidFill>
            </a:endParaRPr>
          </a:p>
        </p:txBody>
      </p:sp>
      <p:sp>
        <p:nvSpPr>
          <p:cNvPr id="11" name="Segnaposto numero diapositiva 10"/>
          <p:cNvSpPr>
            <a:spLocks noGrp="1"/>
          </p:cNvSpPr>
          <p:nvPr>
            <p:ph type="sldNum" sz="quarter" idx="12"/>
          </p:nvPr>
        </p:nvSpPr>
        <p:spPr>
          <a:xfrm>
            <a:off x="6402163" y="6356350"/>
            <a:ext cx="2133600" cy="365125"/>
          </a:xfrm>
        </p:spPr>
        <p:txBody>
          <a:bodyPr/>
          <a:lstStyle/>
          <a:p>
            <a:fld id="{8EB8520A-26EA-DE4B-B141-4532FC98FF0E}" type="slidenum">
              <a:rPr lang="it-IT" b="1" smtClean="0">
                <a:solidFill>
                  <a:schemeClr val="bg1"/>
                </a:solidFill>
                <a:latin typeface="Arial"/>
                <a:cs typeface="Arial"/>
              </a:rPr>
              <a:pPr/>
              <a:t>5</a:t>
            </a:fld>
            <a:endParaRPr lang="it-IT" b="1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0" name="CasellaDiTesto 9"/>
          <p:cNvSpPr txBox="1"/>
          <p:nvPr/>
        </p:nvSpPr>
        <p:spPr>
          <a:xfrm>
            <a:off x="6864465" y="136525"/>
            <a:ext cx="18293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sz="800" b="1" dirty="0">
                <a:solidFill>
                  <a:schemeClr val="bg1"/>
                </a:solidFill>
                <a:latin typeface="Arial"/>
                <a:cs typeface="Arial"/>
              </a:rPr>
              <a:t>K-</a:t>
            </a:r>
            <a:r>
              <a:rPr lang="it-IT" sz="800" b="1" dirty="0" err="1">
                <a:solidFill>
                  <a:schemeClr val="bg1"/>
                </a:solidFill>
                <a:latin typeface="Arial"/>
                <a:cs typeface="Arial"/>
              </a:rPr>
              <a:t>Means</a:t>
            </a:r>
            <a:r>
              <a:rPr lang="it-IT" sz="800" b="1" dirty="0">
                <a:solidFill>
                  <a:schemeClr val="bg1"/>
                </a:solidFill>
                <a:latin typeface="Arial"/>
                <a:cs typeface="Arial"/>
              </a:rPr>
              <a:t> Clustering with </a:t>
            </a:r>
            <a:r>
              <a:rPr lang="it-IT" sz="800" b="1" dirty="0" err="1">
                <a:solidFill>
                  <a:schemeClr val="bg1"/>
                </a:solidFill>
                <a:latin typeface="Arial"/>
                <a:cs typeface="Arial"/>
              </a:rPr>
              <a:t>OpenMP</a:t>
            </a:r>
            <a:endParaRPr lang="it-IT" sz="800" b="1" dirty="0">
              <a:solidFill>
                <a:schemeClr val="bg1"/>
              </a:solidFill>
              <a:latin typeface="Arial"/>
              <a:cs typeface="Arial"/>
            </a:endParaRPr>
          </a:p>
          <a:p>
            <a:pPr algn="r"/>
            <a:r>
              <a:rPr lang="it-IT" sz="800" dirty="0" err="1">
                <a:solidFill>
                  <a:schemeClr val="bg1"/>
                </a:solidFill>
                <a:latin typeface="Arial"/>
                <a:cs typeface="Arial"/>
              </a:rPr>
              <a:t>Algorithm</a:t>
            </a:r>
            <a:endParaRPr lang="it-IT" sz="80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01427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7145"/>
            <a:ext cx="9170670" cy="6875145"/>
          </a:xfrm>
          <a:prstGeom prst="rect">
            <a:avLst/>
          </a:prstGeom>
        </p:spPr>
      </p:pic>
      <p:sp>
        <p:nvSpPr>
          <p:cNvPr id="9" name="CasellaDiTesto 8"/>
          <p:cNvSpPr txBox="1"/>
          <p:nvPr/>
        </p:nvSpPr>
        <p:spPr>
          <a:xfrm>
            <a:off x="1148623" y="2292330"/>
            <a:ext cx="687342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it-IT" sz="2000" dirty="0"/>
              <a:t>Convergence criteria:</a:t>
            </a:r>
            <a:endParaRPr lang="it-IT" sz="2000" i="1" dirty="0"/>
          </a:p>
          <a:p>
            <a:pPr marL="914400" lvl="1" indent="-457200"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en-US" sz="2000" b="0" i="0" dirty="0">
                <a:effectLst/>
              </a:rPr>
              <a:t>No shifts in centroids (</a:t>
            </a:r>
            <a:r>
              <a:rPr lang="en-US" sz="2000" b="0" i="0" dirty="0"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EPSILON = 1e-6</a:t>
            </a:r>
            <a:r>
              <a:rPr lang="en-US" sz="2000" b="0" i="0" dirty="0">
                <a:effectLst/>
              </a:rPr>
              <a:t>).</a:t>
            </a:r>
          </a:p>
          <a:p>
            <a:pPr marL="914400" lvl="1" indent="-457200"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en-US" sz="2000" dirty="0"/>
              <a:t>N</a:t>
            </a:r>
            <a:r>
              <a:rPr lang="en-US" sz="2000" b="0" i="0" dirty="0">
                <a:effectLst/>
              </a:rPr>
              <a:t>o change in the allocation of points.</a:t>
            </a:r>
          </a:p>
          <a:p>
            <a:pPr marL="914400" lvl="1" indent="-457200"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en-US" sz="2000" dirty="0"/>
              <a:t>R</a:t>
            </a:r>
            <a:r>
              <a:rPr lang="en-US" sz="2000" b="0" i="0" dirty="0">
                <a:effectLst/>
              </a:rPr>
              <a:t>eaching the minimum sum of distances.</a:t>
            </a:r>
            <a:endParaRPr lang="en-US" sz="2000" dirty="0"/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Maximum limit of iterations (</a:t>
            </a:r>
            <a:r>
              <a:rPr lang="en-US" sz="2000" dirty="0">
                <a:latin typeface="Consolas" panose="020B0609020204030204" pitchFamily="49" charset="0"/>
              </a:rPr>
              <a:t>MAX_ITERATIONS = 500</a:t>
            </a:r>
            <a:r>
              <a:rPr lang="en-US" sz="2000" dirty="0"/>
              <a:t>).</a:t>
            </a:r>
            <a:endParaRPr lang="en-US" sz="2000" b="0" i="0" dirty="0">
              <a:effectLst/>
            </a:endParaRPr>
          </a:p>
        </p:txBody>
      </p:sp>
      <p:sp>
        <p:nvSpPr>
          <p:cNvPr id="12" name="Rettangolo 11"/>
          <p:cNvSpPr/>
          <p:nvPr/>
        </p:nvSpPr>
        <p:spPr>
          <a:xfrm>
            <a:off x="8255000" y="6366466"/>
            <a:ext cx="280763" cy="501650"/>
          </a:xfrm>
          <a:prstGeom prst="rect">
            <a:avLst/>
          </a:prstGeom>
          <a:solidFill>
            <a:srgbClr val="00305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003257"/>
              </a:solidFill>
            </a:endParaRPr>
          </a:p>
        </p:txBody>
      </p:sp>
      <p:sp>
        <p:nvSpPr>
          <p:cNvPr id="11" name="Segnaposto numero diapositiva 10"/>
          <p:cNvSpPr>
            <a:spLocks noGrp="1"/>
          </p:cNvSpPr>
          <p:nvPr>
            <p:ph type="sldNum" sz="quarter" idx="12"/>
          </p:nvPr>
        </p:nvSpPr>
        <p:spPr>
          <a:xfrm>
            <a:off x="6402163" y="6356350"/>
            <a:ext cx="2133600" cy="365125"/>
          </a:xfrm>
        </p:spPr>
        <p:txBody>
          <a:bodyPr/>
          <a:lstStyle/>
          <a:p>
            <a:r>
              <a:rPr lang="it-IT" b="1" dirty="0">
                <a:solidFill>
                  <a:schemeClr val="bg1"/>
                </a:solidFill>
                <a:latin typeface="Arial"/>
                <a:cs typeface="Arial"/>
              </a:rPr>
              <a:t>5</a:t>
            </a:r>
          </a:p>
        </p:txBody>
      </p:sp>
      <p:sp>
        <p:nvSpPr>
          <p:cNvPr id="10" name="CasellaDiTesto 9"/>
          <p:cNvSpPr txBox="1"/>
          <p:nvPr/>
        </p:nvSpPr>
        <p:spPr>
          <a:xfrm>
            <a:off x="6864465" y="136525"/>
            <a:ext cx="18293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sz="800" b="1" dirty="0">
                <a:solidFill>
                  <a:schemeClr val="bg1"/>
                </a:solidFill>
                <a:latin typeface="Arial"/>
                <a:cs typeface="Arial"/>
              </a:rPr>
              <a:t>K-</a:t>
            </a:r>
            <a:r>
              <a:rPr lang="it-IT" sz="800" b="1" dirty="0" err="1">
                <a:solidFill>
                  <a:schemeClr val="bg1"/>
                </a:solidFill>
                <a:latin typeface="Arial"/>
                <a:cs typeface="Arial"/>
              </a:rPr>
              <a:t>Means</a:t>
            </a:r>
            <a:r>
              <a:rPr lang="it-IT" sz="800" b="1" dirty="0">
                <a:solidFill>
                  <a:schemeClr val="bg1"/>
                </a:solidFill>
                <a:latin typeface="Arial"/>
                <a:cs typeface="Arial"/>
              </a:rPr>
              <a:t> Clustering with </a:t>
            </a:r>
            <a:r>
              <a:rPr lang="it-IT" sz="800" b="1" dirty="0" err="1">
                <a:solidFill>
                  <a:schemeClr val="bg1"/>
                </a:solidFill>
                <a:latin typeface="Arial"/>
                <a:cs typeface="Arial"/>
              </a:rPr>
              <a:t>OpenMP</a:t>
            </a:r>
            <a:endParaRPr lang="it-IT" sz="800" b="1" dirty="0">
              <a:solidFill>
                <a:schemeClr val="bg1"/>
              </a:solidFill>
              <a:latin typeface="Arial"/>
              <a:cs typeface="Arial"/>
            </a:endParaRPr>
          </a:p>
          <a:p>
            <a:pPr algn="r"/>
            <a:r>
              <a:rPr lang="it-IT" sz="800" dirty="0" err="1">
                <a:solidFill>
                  <a:schemeClr val="bg1"/>
                </a:solidFill>
                <a:latin typeface="Arial"/>
                <a:cs typeface="Arial"/>
              </a:rPr>
              <a:t>Algorithm</a:t>
            </a:r>
            <a:endParaRPr lang="it-IT" sz="80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807803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7145"/>
            <a:ext cx="9170670" cy="6875145"/>
          </a:xfrm>
          <a:prstGeom prst="rect">
            <a:avLst/>
          </a:prstGeom>
        </p:spPr>
      </p:pic>
      <p:sp>
        <p:nvSpPr>
          <p:cNvPr id="9" name="CasellaDiTesto 8"/>
          <p:cNvSpPr txBox="1"/>
          <p:nvPr/>
        </p:nvSpPr>
        <p:spPr>
          <a:xfrm>
            <a:off x="1148623" y="2292330"/>
            <a:ext cx="687342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it-IT" sz="2000" dirty="0"/>
              <a:t>Convergence criteria:</a:t>
            </a:r>
            <a:endParaRPr lang="it-IT" sz="2000" i="1" dirty="0"/>
          </a:p>
          <a:p>
            <a:pPr marL="914400" lvl="1" indent="-457200"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en-US" sz="2000" b="0" i="0" dirty="0">
                <a:effectLst/>
              </a:rPr>
              <a:t>No shifts in centroids (</a:t>
            </a:r>
            <a:r>
              <a:rPr lang="en-US" sz="2000" b="0" i="0" dirty="0"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EPSILON = 1e-6</a:t>
            </a:r>
            <a:r>
              <a:rPr lang="en-US" sz="2000" b="0" i="0" dirty="0">
                <a:effectLst/>
              </a:rPr>
              <a:t>).</a:t>
            </a:r>
          </a:p>
          <a:p>
            <a:pPr marL="914400" lvl="1" indent="-457200"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en-US" sz="2000" dirty="0"/>
              <a:t>N</a:t>
            </a:r>
            <a:r>
              <a:rPr lang="en-US" sz="2000" b="0" i="0" dirty="0">
                <a:effectLst/>
              </a:rPr>
              <a:t>o change in the allocation of points.</a:t>
            </a:r>
          </a:p>
          <a:p>
            <a:pPr marL="914400" lvl="1" indent="-457200"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en-US" sz="2000" dirty="0"/>
              <a:t>R</a:t>
            </a:r>
            <a:r>
              <a:rPr lang="en-US" sz="2000" b="0" i="0" dirty="0">
                <a:effectLst/>
              </a:rPr>
              <a:t>eaching the minimum sum of distances.</a:t>
            </a:r>
            <a:endParaRPr lang="en-US" sz="2000" dirty="0"/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Maximum limit of iterations (</a:t>
            </a:r>
            <a:r>
              <a:rPr lang="en-US" sz="2000" dirty="0">
                <a:highlight>
                  <a:srgbClr val="FFFF00"/>
                </a:highlight>
                <a:latin typeface="Consolas" panose="020B0609020204030204" pitchFamily="49" charset="0"/>
              </a:rPr>
              <a:t>MAX_ITERATIONS = 500</a:t>
            </a:r>
            <a:r>
              <a:rPr lang="en-US" sz="2000" dirty="0"/>
              <a:t>).</a:t>
            </a:r>
            <a:endParaRPr lang="en-US" sz="2000" b="0" i="0" dirty="0">
              <a:effectLst/>
            </a:endParaRPr>
          </a:p>
        </p:txBody>
      </p:sp>
      <p:sp>
        <p:nvSpPr>
          <p:cNvPr id="12" name="Rettangolo 11"/>
          <p:cNvSpPr/>
          <p:nvPr/>
        </p:nvSpPr>
        <p:spPr>
          <a:xfrm>
            <a:off x="8255000" y="6366466"/>
            <a:ext cx="280763" cy="501650"/>
          </a:xfrm>
          <a:prstGeom prst="rect">
            <a:avLst/>
          </a:prstGeom>
          <a:solidFill>
            <a:srgbClr val="00305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003257"/>
              </a:solidFill>
            </a:endParaRPr>
          </a:p>
        </p:txBody>
      </p:sp>
      <p:sp>
        <p:nvSpPr>
          <p:cNvPr id="11" name="Segnaposto numero diapositiva 10"/>
          <p:cNvSpPr>
            <a:spLocks noGrp="1"/>
          </p:cNvSpPr>
          <p:nvPr>
            <p:ph type="sldNum" sz="quarter" idx="12"/>
          </p:nvPr>
        </p:nvSpPr>
        <p:spPr>
          <a:xfrm>
            <a:off x="6402163" y="6356350"/>
            <a:ext cx="2133600" cy="365125"/>
          </a:xfrm>
        </p:spPr>
        <p:txBody>
          <a:bodyPr/>
          <a:lstStyle/>
          <a:p>
            <a:r>
              <a:rPr lang="it-IT" b="1" dirty="0">
                <a:solidFill>
                  <a:schemeClr val="bg1"/>
                </a:solidFill>
                <a:latin typeface="Arial"/>
                <a:cs typeface="Arial"/>
              </a:rPr>
              <a:t>5</a:t>
            </a:r>
          </a:p>
        </p:txBody>
      </p:sp>
      <p:sp>
        <p:nvSpPr>
          <p:cNvPr id="10" name="CasellaDiTesto 9"/>
          <p:cNvSpPr txBox="1"/>
          <p:nvPr/>
        </p:nvSpPr>
        <p:spPr>
          <a:xfrm>
            <a:off x="6864465" y="136525"/>
            <a:ext cx="18293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sz="800" b="1" dirty="0">
                <a:solidFill>
                  <a:schemeClr val="bg1"/>
                </a:solidFill>
                <a:latin typeface="Arial"/>
                <a:cs typeface="Arial"/>
              </a:rPr>
              <a:t>K-</a:t>
            </a:r>
            <a:r>
              <a:rPr lang="it-IT" sz="800" b="1" dirty="0" err="1">
                <a:solidFill>
                  <a:schemeClr val="bg1"/>
                </a:solidFill>
                <a:latin typeface="Arial"/>
                <a:cs typeface="Arial"/>
              </a:rPr>
              <a:t>Means</a:t>
            </a:r>
            <a:r>
              <a:rPr lang="it-IT" sz="800" b="1" dirty="0">
                <a:solidFill>
                  <a:schemeClr val="bg1"/>
                </a:solidFill>
                <a:latin typeface="Arial"/>
                <a:cs typeface="Arial"/>
              </a:rPr>
              <a:t> Clustering with </a:t>
            </a:r>
            <a:r>
              <a:rPr lang="it-IT" sz="800" b="1" dirty="0" err="1">
                <a:solidFill>
                  <a:schemeClr val="bg1"/>
                </a:solidFill>
                <a:latin typeface="Arial"/>
                <a:cs typeface="Arial"/>
              </a:rPr>
              <a:t>OpenMP</a:t>
            </a:r>
            <a:endParaRPr lang="it-IT" sz="800" b="1" dirty="0">
              <a:solidFill>
                <a:schemeClr val="bg1"/>
              </a:solidFill>
              <a:latin typeface="Arial"/>
              <a:cs typeface="Arial"/>
            </a:endParaRPr>
          </a:p>
          <a:p>
            <a:pPr algn="r"/>
            <a:r>
              <a:rPr lang="it-IT" sz="800" dirty="0" err="1">
                <a:solidFill>
                  <a:schemeClr val="bg1"/>
                </a:solidFill>
                <a:latin typeface="Arial"/>
                <a:cs typeface="Arial"/>
              </a:rPr>
              <a:t>Algorithm</a:t>
            </a:r>
            <a:endParaRPr lang="it-IT" sz="80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238916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7145"/>
            <a:ext cx="9170670" cy="6875145"/>
          </a:xfrm>
          <a:prstGeom prst="rect">
            <a:avLst/>
          </a:prstGeom>
        </p:spPr>
      </p:pic>
      <p:sp>
        <p:nvSpPr>
          <p:cNvPr id="7" name="CasellaDiTesto 6"/>
          <p:cNvSpPr txBox="1"/>
          <p:nvPr/>
        </p:nvSpPr>
        <p:spPr>
          <a:xfrm>
            <a:off x="648253" y="1305402"/>
            <a:ext cx="4663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 err="1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Sequential</a:t>
            </a:r>
            <a:r>
              <a:rPr lang="it-IT" sz="2400" b="1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 </a:t>
            </a:r>
            <a:r>
              <a:rPr lang="it-IT" sz="2400" b="1" dirty="0" err="1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implementation</a:t>
            </a:r>
            <a:endParaRPr lang="it-IT" sz="2400" b="1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2" name="Rettangolo 11"/>
          <p:cNvSpPr/>
          <p:nvPr/>
        </p:nvSpPr>
        <p:spPr>
          <a:xfrm>
            <a:off x="8255000" y="6366466"/>
            <a:ext cx="280763" cy="501650"/>
          </a:xfrm>
          <a:prstGeom prst="rect">
            <a:avLst/>
          </a:prstGeom>
          <a:solidFill>
            <a:srgbClr val="00305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003257"/>
              </a:solidFill>
            </a:endParaRPr>
          </a:p>
        </p:txBody>
      </p:sp>
      <p:sp>
        <p:nvSpPr>
          <p:cNvPr id="11" name="Segnaposto numero diapositiva 10"/>
          <p:cNvSpPr>
            <a:spLocks noGrp="1"/>
          </p:cNvSpPr>
          <p:nvPr>
            <p:ph type="sldNum" sz="quarter" idx="12"/>
          </p:nvPr>
        </p:nvSpPr>
        <p:spPr>
          <a:xfrm>
            <a:off x="6402163" y="6356350"/>
            <a:ext cx="2133600" cy="365125"/>
          </a:xfrm>
        </p:spPr>
        <p:txBody>
          <a:bodyPr/>
          <a:lstStyle/>
          <a:p>
            <a:r>
              <a:rPr lang="it-IT" b="1" dirty="0">
                <a:solidFill>
                  <a:schemeClr val="bg1"/>
                </a:solidFill>
                <a:latin typeface="Arial"/>
                <a:cs typeface="Arial"/>
              </a:rPr>
              <a:t>6</a:t>
            </a:r>
          </a:p>
        </p:txBody>
      </p:sp>
      <p:sp>
        <p:nvSpPr>
          <p:cNvPr id="10" name="CasellaDiTesto 9"/>
          <p:cNvSpPr txBox="1"/>
          <p:nvPr/>
        </p:nvSpPr>
        <p:spPr>
          <a:xfrm>
            <a:off x="6864465" y="136525"/>
            <a:ext cx="18293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sz="800" b="1" dirty="0">
                <a:solidFill>
                  <a:schemeClr val="bg1"/>
                </a:solidFill>
                <a:latin typeface="Arial"/>
                <a:cs typeface="Arial"/>
              </a:rPr>
              <a:t>K-</a:t>
            </a:r>
            <a:r>
              <a:rPr lang="it-IT" sz="800" b="1" dirty="0" err="1">
                <a:solidFill>
                  <a:schemeClr val="bg1"/>
                </a:solidFill>
                <a:latin typeface="Arial"/>
                <a:cs typeface="Arial"/>
              </a:rPr>
              <a:t>Means</a:t>
            </a:r>
            <a:r>
              <a:rPr lang="it-IT" sz="800" b="1" dirty="0">
                <a:solidFill>
                  <a:schemeClr val="bg1"/>
                </a:solidFill>
                <a:latin typeface="Arial"/>
                <a:cs typeface="Arial"/>
              </a:rPr>
              <a:t> Clustering with </a:t>
            </a:r>
            <a:r>
              <a:rPr lang="it-IT" sz="800" b="1" dirty="0" err="1">
                <a:solidFill>
                  <a:schemeClr val="bg1"/>
                </a:solidFill>
                <a:latin typeface="Arial"/>
                <a:cs typeface="Arial"/>
              </a:rPr>
              <a:t>OpenMP</a:t>
            </a:r>
            <a:endParaRPr lang="it-IT" sz="800" b="1" dirty="0">
              <a:solidFill>
                <a:schemeClr val="bg1"/>
              </a:solidFill>
              <a:latin typeface="Arial"/>
              <a:cs typeface="Arial"/>
            </a:endParaRPr>
          </a:p>
          <a:p>
            <a:pPr algn="r"/>
            <a:r>
              <a:rPr lang="it-IT" sz="800" dirty="0" err="1">
                <a:solidFill>
                  <a:schemeClr val="bg1"/>
                </a:solidFill>
                <a:latin typeface="Arial"/>
                <a:cs typeface="Arial"/>
              </a:rPr>
              <a:t>Sequential</a:t>
            </a:r>
            <a:r>
              <a:rPr lang="it-IT" sz="80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it-IT" sz="800" dirty="0" err="1">
                <a:solidFill>
                  <a:schemeClr val="bg1"/>
                </a:solidFill>
                <a:latin typeface="Arial"/>
                <a:cs typeface="Arial"/>
              </a:rPr>
              <a:t>implementation</a:t>
            </a:r>
            <a:endParaRPr lang="it-IT" sz="8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F6AEE676-3A4D-4A17-9EAD-D9B9056045DE}"/>
              </a:ext>
            </a:extLst>
          </p:cNvPr>
          <p:cNvSpPr txBox="1"/>
          <p:nvPr/>
        </p:nvSpPr>
        <p:spPr>
          <a:xfrm>
            <a:off x="555366" y="2019062"/>
            <a:ext cx="8059937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Consolas" panose="020B0609020204030204" pitchFamily="49" charset="0"/>
              </a:rPr>
              <a:t>Point</a:t>
            </a:r>
            <a:r>
              <a:rPr lang="en-US" sz="2000" b="0" i="0" dirty="0">
                <a:effectLst/>
              </a:rPr>
              <a:t>: struct </a:t>
            </a:r>
            <a:r>
              <a:rPr lang="it-IT" sz="2000" b="0" i="0" u="none" strike="noStrike" baseline="0" dirty="0" err="1"/>
              <a:t>representing</a:t>
            </a:r>
            <a:r>
              <a:rPr lang="it-IT" sz="2000" b="0" i="0" u="none" strike="noStrike" baseline="0" dirty="0"/>
              <a:t> a </a:t>
            </a:r>
            <a:r>
              <a:rPr lang="it-IT" sz="2000" b="0" i="0" u="none" strike="noStrike" baseline="0" dirty="0" err="1"/>
              <a:t>multidimensional</a:t>
            </a:r>
            <a:r>
              <a:rPr lang="it-IT" sz="2000" b="0" i="0" u="none" strike="noStrike" baseline="0" dirty="0"/>
              <a:t> data point.</a:t>
            </a:r>
          </a:p>
          <a:p>
            <a:pPr marL="914400" lvl="1" indent="-457200"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en-US" sz="2000" b="0" i="0" u="none" strike="noStrike" baseline="0" dirty="0">
                <a:latin typeface="Consolas" panose="020B0609020204030204" pitchFamily="49" charset="0"/>
              </a:rPr>
              <a:t>coordinates</a:t>
            </a:r>
            <a:r>
              <a:rPr lang="en-US" sz="2000" b="0" i="0" u="none" strike="noStrike" baseline="0" dirty="0"/>
              <a:t>: coordinates of data point (</a:t>
            </a:r>
            <a:r>
              <a:rPr lang="en-US" sz="2000" b="0" i="0" u="none" strike="noStrike" baseline="0" dirty="0">
                <a:latin typeface="Consolas" panose="020B0609020204030204" pitchFamily="49" charset="0"/>
              </a:rPr>
              <a:t>vector&lt;double&gt;</a:t>
            </a:r>
            <a:r>
              <a:rPr lang="en-US" sz="2000" b="0" i="0" u="none" strike="noStrike" baseline="0" dirty="0"/>
              <a:t>).</a:t>
            </a:r>
          </a:p>
          <a:p>
            <a:pPr marL="914400" lvl="1" indent="-457200"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en-US" sz="2000" b="0" i="0" u="none" strike="noStrike" baseline="0" dirty="0" err="1">
                <a:latin typeface="Consolas" panose="020B0609020204030204" pitchFamily="49" charset="0"/>
              </a:rPr>
              <a:t>pointId</a:t>
            </a:r>
            <a:r>
              <a:rPr lang="en-US" sz="2000" b="0" i="0" u="none" strike="noStrike" baseline="0" dirty="0"/>
              <a:t>: unique identifier of data point (</a:t>
            </a:r>
            <a:r>
              <a:rPr lang="en-US" sz="2000" b="0" i="0" u="none" strike="noStrike" baseline="0" dirty="0">
                <a:latin typeface="Consolas" panose="020B0609020204030204" pitchFamily="49" charset="0"/>
              </a:rPr>
              <a:t>int</a:t>
            </a:r>
            <a:r>
              <a:rPr lang="en-US" sz="2000" b="0" i="0" u="none" strike="noStrike" baseline="0" dirty="0"/>
              <a:t>).</a:t>
            </a:r>
          </a:p>
          <a:p>
            <a:pPr marL="914400" lvl="1" indent="-457200"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it-IT" sz="2000" b="0" dirty="0" err="1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clusterId</a:t>
            </a:r>
            <a:r>
              <a:rPr lang="it-IT" sz="2000" dirty="0">
                <a:solidFill>
                  <a:srgbClr val="000000"/>
                </a:solidFill>
              </a:rPr>
              <a:t>: </a:t>
            </a:r>
            <a:r>
              <a:rPr lang="it-IT" sz="2000" dirty="0" err="1">
                <a:solidFill>
                  <a:srgbClr val="000000"/>
                </a:solidFill>
              </a:rPr>
              <a:t>identifier</a:t>
            </a:r>
            <a:r>
              <a:rPr lang="it-IT" sz="2000" dirty="0">
                <a:solidFill>
                  <a:srgbClr val="000000"/>
                </a:solidFill>
              </a:rPr>
              <a:t> of </a:t>
            </a:r>
            <a:r>
              <a:rPr lang="it-IT" sz="2000" dirty="0" err="1">
                <a:solidFill>
                  <a:srgbClr val="000000"/>
                </a:solidFill>
              </a:rPr>
              <a:t>assigned</a:t>
            </a:r>
            <a:r>
              <a:rPr lang="it-IT" sz="2000" dirty="0">
                <a:solidFill>
                  <a:srgbClr val="000000"/>
                </a:solidFill>
              </a:rPr>
              <a:t> cluster </a:t>
            </a:r>
            <a:r>
              <a:rPr lang="en-US" sz="2000" b="0" i="0" u="none" strike="noStrike" baseline="0" dirty="0"/>
              <a:t>(</a:t>
            </a:r>
            <a:r>
              <a:rPr lang="en-US" sz="2000" b="0" i="0" u="none" strike="noStrike" baseline="0" dirty="0">
                <a:latin typeface="Consolas" panose="020B0609020204030204" pitchFamily="49" charset="0"/>
              </a:rPr>
              <a:t>int</a:t>
            </a:r>
            <a:r>
              <a:rPr lang="en-US" sz="2000" b="0" i="0" u="none" strike="noStrike" baseline="0" dirty="0"/>
              <a:t>). Initialize to default value </a:t>
            </a:r>
            <a:r>
              <a:rPr lang="en-US" sz="2000" b="0" i="0" u="none" strike="noStrike" baseline="0" dirty="0">
                <a:latin typeface="Consolas" panose="020B0609020204030204" pitchFamily="49" charset="0"/>
              </a:rPr>
              <a:t>-1</a:t>
            </a:r>
            <a:r>
              <a:rPr lang="en-US" sz="2000" b="0" i="0" u="none" strike="noStrike" baseline="0" dirty="0"/>
              <a:t>.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Consolas" panose="020B0609020204030204" pitchFamily="49" charset="0"/>
              </a:rPr>
              <a:t>Centroid</a:t>
            </a:r>
            <a:r>
              <a:rPr lang="en-US" sz="2000" b="0" i="0" dirty="0">
                <a:effectLst/>
              </a:rPr>
              <a:t>: struct </a:t>
            </a:r>
            <a:r>
              <a:rPr lang="it-IT" sz="2000" b="0" i="0" u="none" strike="noStrike" baseline="0" dirty="0" err="1"/>
              <a:t>representing</a:t>
            </a:r>
            <a:r>
              <a:rPr lang="it-IT" sz="2000" b="0" i="0" u="none" strike="noStrike" baseline="0" dirty="0"/>
              <a:t> a </a:t>
            </a:r>
            <a:r>
              <a:rPr lang="it-IT" sz="2000" b="0" i="0" u="none" strike="noStrike" baseline="0" dirty="0" err="1"/>
              <a:t>multidimensional</a:t>
            </a:r>
            <a:r>
              <a:rPr lang="it-IT" sz="2000" b="0" i="0" u="none" strike="noStrike" baseline="0" dirty="0"/>
              <a:t> </a:t>
            </a:r>
            <a:r>
              <a:rPr lang="it-IT" sz="2000" b="0" i="0" u="none" strike="noStrike" baseline="0" dirty="0" err="1"/>
              <a:t>centroid</a:t>
            </a:r>
            <a:r>
              <a:rPr lang="it-IT" sz="2000" b="0" i="0" u="none" strike="noStrike" baseline="0" dirty="0"/>
              <a:t> of a cluster.</a:t>
            </a:r>
          </a:p>
          <a:p>
            <a:pPr marL="914400" lvl="1" indent="-457200"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en-US" sz="2000" b="0" i="0" u="none" strike="noStrike" baseline="0" dirty="0">
                <a:latin typeface="Consolas" panose="020B0609020204030204" pitchFamily="49" charset="0"/>
              </a:rPr>
              <a:t>coordinates</a:t>
            </a:r>
            <a:r>
              <a:rPr lang="en-US" sz="2000" b="0" i="0" u="none" strike="noStrike" baseline="0" dirty="0"/>
              <a:t>: </a:t>
            </a:r>
            <a:r>
              <a:rPr lang="en-US" sz="2000" b="0" i="0" u="none" strike="noStrike" baseline="0" dirty="0" err="1"/>
              <a:t>coorindates</a:t>
            </a:r>
            <a:r>
              <a:rPr lang="en-US" sz="2000" b="0" i="0" u="none" strike="noStrike" baseline="0" dirty="0"/>
              <a:t> of centroid (</a:t>
            </a:r>
            <a:r>
              <a:rPr lang="en-US" sz="2000" b="0" i="0" u="none" strike="noStrike" baseline="0" dirty="0">
                <a:latin typeface="Consolas" panose="020B0609020204030204" pitchFamily="49" charset="0"/>
              </a:rPr>
              <a:t>vector&lt;double&gt;</a:t>
            </a:r>
            <a:r>
              <a:rPr lang="en-US" sz="2000" b="0" i="0" u="none" strike="noStrike" baseline="0" dirty="0"/>
              <a:t>).</a:t>
            </a:r>
          </a:p>
          <a:p>
            <a:pPr marL="914400" lvl="1" indent="-457200"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it-IT" b="0" dirty="0" err="1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clusterId</a:t>
            </a:r>
            <a:r>
              <a:rPr lang="it-IT" sz="2000" dirty="0">
                <a:solidFill>
                  <a:srgbClr val="000000"/>
                </a:solidFill>
              </a:rPr>
              <a:t>: </a:t>
            </a:r>
            <a:r>
              <a:rPr lang="en-US" sz="2000" b="0" i="0" u="none" strike="noStrike" baseline="0" dirty="0"/>
              <a:t>unique </a:t>
            </a:r>
            <a:r>
              <a:rPr lang="it-IT" sz="2000" dirty="0" err="1">
                <a:solidFill>
                  <a:srgbClr val="000000"/>
                </a:solidFill>
              </a:rPr>
              <a:t>identifier</a:t>
            </a:r>
            <a:r>
              <a:rPr lang="it-IT" sz="2000" dirty="0">
                <a:solidFill>
                  <a:srgbClr val="000000"/>
                </a:solidFill>
              </a:rPr>
              <a:t> of </a:t>
            </a:r>
            <a:r>
              <a:rPr lang="it-IT" sz="2000" dirty="0" err="1">
                <a:solidFill>
                  <a:srgbClr val="000000"/>
                </a:solidFill>
              </a:rPr>
              <a:t>assigned</a:t>
            </a:r>
            <a:r>
              <a:rPr lang="it-IT" sz="2000" dirty="0">
                <a:solidFill>
                  <a:srgbClr val="000000"/>
                </a:solidFill>
              </a:rPr>
              <a:t> cluster </a:t>
            </a:r>
            <a:r>
              <a:rPr lang="en-US" sz="2000" b="0" i="0" u="none" strike="noStrike" baseline="0" dirty="0"/>
              <a:t>(</a:t>
            </a:r>
            <a:r>
              <a:rPr lang="en-US" sz="2000" b="0" i="0" u="none" strike="noStrike" baseline="0" dirty="0">
                <a:latin typeface="Consolas" panose="020B0609020204030204" pitchFamily="49" charset="0"/>
              </a:rPr>
              <a:t>int</a:t>
            </a:r>
            <a:r>
              <a:rPr lang="en-US" sz="2000" b="0" i="0" u="none" strike="noStrike" baseline="0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3628840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7145"/>
            <a:ext cx="9170670" cy="6875145"/>
          </a:xfrm>
          <a:prstGeom prst="rect">
            <a:avLst/>
          </a:prstGeom>
        </p:spPr>
      </p:pic>
      <p:sp>
        <p:nvSpPr>
          <p:cNvPr id="12" name="Rettangolo 11"/>
          <p:cNvSpPr/>
          <p:nvPr/>
        </p:nvSpPr>
        <p:spPr>
          <a:xfrm>
            <a:off x="8255000" y="6366466"/>
            <a:ext cx="280763" cy="501650"/>
          </a:xfrm>
          <a:prstGeom prst="rect">
            <a:avLst/>
          </a:prstGeom>
          <a:solidFill>
            <a:srgbClr val="00305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003257"/>
              </a:solidFill>
            </a:endParaRPr>
          </a:p>
        </p:txBody>
      </p:sp>
      <p:sp>
        <p:nvSpPr>
          <p:cNvPr id="11" name="Segnaposto numero diapositiva 10"/>
          <p:cNvSpPr>
            <a:spLocks noGrp="1"/>
          </p:cNvSpPr>
          <p:nvPr>
            <p:ph type="sldNum" sz="quarter" idx="12"/>
          </p:nvPr>
        </p:nvSpPr>
        <p:spPr>
          <a:xfrm>
            <a:off x="6402163" y="6356350"/>
            <a:ext cx="2133600" cy="365125"/>
          </a:xfrm>
        </p:spPr>
        <p:txBody>
          <a:bodyPr/>
          <a:lstStyle/>
          <a:p>
            <a:r>
              <a:rPr lang="it-IT" b="1" dirty="0">
                <a:solidFill>
                  <a:schemeClr val="bg1"/>
                </a:solidFill>
                <a:latin typeface="Arial"/>
                <a:cs typeface="Arial"/>
              </a:rPr>
              <a:t>7</a:t>
            </a:r>
          </a:p>
        </p:txBody>
      </p:sp>
      <p:sp>
        <p:nvSpPr>
          <p:cNvPr id="10" name="CasellaDiTesto 9"/>
          <p:cNvSpPr txBox="1"/>
          <p:nvPr/>
        </p:nvSpPr>
        <p:spPr>
          <a:xfrm>
            <a:off x="6864465" y="136525"/>
            <a:ext cx="18293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sz="800" b="1" dirty="0">
                <a:solidFill>
                  <a:schemeClr val="bg1"/>
                </a:solidFill>
                <a:latin typeface="Arial"/>
                <a:cs typeface="Arial"/>
              </a:rPr>
              <a:t>K-</a:t>
            </a:r>
            <a:r>
              <a:rPr lang="it-IT" sz="800" b="1" dirty="0" err="1">
                <a:solidFill>
                  <a:schemeClr val="bg1"/>
                </a:solidFill>
                <a:latin typeface="Arial"/>
                <a:cs typeface="Arial"/>
              </a:rPr>
              <a:t>Means</a:t>
            </a:r>
            <a:r>
              <a:rPr lang="it-IT" sz="800" b="1" dirty="0">
                <a:solidFill>
                  <a:schemeClr val="bg1"/>
                </a:solidFill>
                <a:latin typeface="Arial"/>
                <a:cs typeface="Arial"/>
              </a:rPr>
              <a:t> Clustering with </a:t>
            </a:r>
            <a:r>
              <a:rPr lang="it-IT" sz="800" b="1" dirty="0" err="1">
                <a:solidFill>
                  <a:schemeClr val="bg1"/>
                </a:solidFill>
                <a:latin typeface="Arial"/>
                <a:cs typeface="Arial"/>
              </a:rPr>
              <a:t>OpenMP</a:t>
            </a:r>
            <a:endParaRPr lang="it-IT" sz="800" b="1" dirty="0">
              <a:solidFill>
                <a:schemeClr val="bg1"/>
              </a:solidFill>
              <a:latin typeface="Arial"/>
              <a:cs typeface="Arial"/>
            </a:endParaRPr>
          </a:p>
          <a:p>
            <a:pPr algn="r"/>
            <a:r>
              <a:rPr lang="it-IT" sz="800" dirty="0" err="1">
                <a:solidFill>
                  <a:schemeClr val="bg1"/>
                </a:solidFill>
                <a:latin typeface="Arial"/>
                <a:cs typeface="Arial"/>
              </a:rPr>
              <a:t>Sequential</a:t>
            </a:r>
            <a:r>
              <a:rPr lang="it-IT" sz="80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it-IT" sz="800" dirty="0" err="1">
                <a:solidFill>
                  <a:schemeClr val="bg1"/>
                </a:solidFill>
                <a:latin typeface="Arial"/>
                <a:cs typeface="Arial"/>
              </a:rPr>
              <a:t>implementation</a:t>
            </a:r>
            <a:endParaRPr lang="it-IT" sz="8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9019F25A-189B-4E4E-BCF0-0BE0E0331040}"/>
              </a:ext>
            </a:extLst>
          </p:cNvPr>
          <p:cNvSpPr txBox="1"/>
          <p:nvPr/>
        </p:nvSpPr>
        <p:spPr>
          <a:xfrm>
            <a:off x="1319370" y="1484816"/>
            <a:ext cx="653192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Point in multidimensional space.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Point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vector&lt;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coordinates;</a:t>
            </a:r>
            <a:r>
              <a:rPr lang="en-US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 Vector of coordinates.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pointId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 Identifier of the point.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clusterId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 Identifier of the cluster to which the point belongs.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Point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vector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coordinates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pointId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clusterId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};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FDCC5533-0FA9-4C71-9EA5-D804A1C07EB0}"/>
              </a:ext>
            </a:extLst>
          </p:cNvPr>
          <p:cNvSpPr txBox="1"/>
          <p:nvPr/>
        </p:nvSpPr>
        <p:spPr>
          <a:xfrm>
            <a:off x="1319370" y="3973359"/>
            <a:ext cx="6531929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it-IT" sz="12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Centroid</a:t>
            </a:r>
            <a:r>
              <a:rPr lang="it-IT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in </a:t>
            </a:r>
            <a:r>
              <a:rPr lang="it-IT" sz="12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multidimensional</a:t>
            </a:r>
            <a:r>
              <a:rPr lang="it-IT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space</a:t>
            </a:r>
            <a:r>
              <a:rPr lang="it-IT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.</a:t>
            </a:r>
            <a:endParaRPr lang="it-IT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2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Centroid</a:t>
            </a:r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{</a:t>
            </a:r>
            <a:endParaRPr lang="it-IT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it-IT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vector</a:t>
            </a:r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it-IT" sz="1200" b="0" dirty="0" err="1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coordinates</a:t>
            </a:r>
            <a:r>
              <a:rPr lang="it-IT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it-IT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 </a:t>
            </a:r>
            <a:r>
              <a:rPr lang="it-IT" sz="12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Vector</a:t>
            </a:r>
            <a:r>
              <a:rPr lang="it-IT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of </a:t>
            </a:r>
            <a:r>
              <a:rPr lang="it-IT" sz="12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coordinates</a:t>
            </a:r>
            <a:r>
              <a:rPr lang="it-IT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.</a:t>
            </a:r>
            <a:endParaRPr lang="it-IT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it-IT" sz="12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dirty="0" err="1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clusterId</a:t>
            </a:r>
            <a:r>
              <a:rPr lang="it-IT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it-IT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 </a:t>
            </a:r>
            <a:r>
              <a:rPr lang="it-IT" sz="12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Identifier</a:t>
            </a:r>
            <a:r>
              <a:rPr lang="it-IT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of the cluster.</a:t>
            </a:r>
            <a:endParaRPr lang="it-IT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it-IT" sz="12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Centroid</a:t>
            </a:r>
            <a:r>
              <a:rPr lang="it-IT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2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vector</a:t>
            </a:r>
            <a:r>
              <a:rPr lang="it-IT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it-IT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it-IT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coordinates</a:t>
            </a:r>
            <a:r>
              <a:rPr lang="it-IT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it-IT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it-IT" sz="12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clusterId</a:t>
            </a:r>
            <a:r>
              <a:rPr lang="it-IT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);</a:t>
            </a:r>
            <a:endParaRPr lang="it-IT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};</a:t>
            </a:r>
            <a:endParaRPr lang="it-IT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801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8" grpId="0"/>
    </p:bldLst>
  </p:timing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994</TotalTime>
  <Words>3750</Words>
  <Application>Microsoft Office PowerPoint</Application>
  <PresentationFormat>Presentazione su schermo (4:3)</PresentationFormat>
  <Paragraphs>520</Paragraphs>
  <Slides>26</Slides>
  <Notes>25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26</vt:i4>
      </vt:variant>
    </vt:vector>
  </HeadingPairs>
  <TitlesOfParts>
    <vt:vector size="32" baseType="lpstr">
      <vt:lpstr>Arial</vt:lpstr>
      <vt:lpstr>Calibri</vt:lpstr>
      <vt:lpstr>Cambria Math</vt:lpstr>
      <vt:lpstr>Consolas</vt:lpstr>
      <vt:lpstr>Courier New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di PowerPoint</dc:title>
  <dc:creator>susanna</dc:creator>
  <cp:lastModifiedBy>Davide Del Bimbo</cp:lastModifiedBy>
  <cp:revision>67</cp:revision>
  <dcterms:created xsi:type="dcterms:W3CDTF">2012-12-06T09:21:12Z</dcterms:created>
  <dcterms:modified xsi:type="dcterms:W3CDTF">2024-01-09T14:58:15Z</dcterms:modified>
</cp:coreProperties>
</file>